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s>
</file>

<file path=ppt/media/>
</file>

<file path=ppt/media/image-1-1.png>
</file>

<file path=ppt/media/image-1-2.png>
</file>

<file path=ppt/media/image-10-1.png>
</file>

<file path=ppt/media/image-10-2.png>
</file>

<file path=ppt/media/image-11-1.png>
</file>

<file path=ppt/media/image-12-1.png>
</file>

<file path=ppt/media/image-12-2.png>
</file>

<file path=ppt/media/image-13-1.png>
</file>

<file path=ppt/media/image-13-2.png>
</file>

<file path=ppt/media/image-14-1.png>
</file>

<file path=ppt/media/image-14-2.png>
</file>

<file path=ppt/media/image-15-1.png>
</file>

<file path=ppt/media/image-15-2.png>
</file>

<file path=ppt/media/image-16-1.png>
</file>

<file path=ppt/media/image-16-2.png>
</file>

<file path=ppt/media/image-17-1.png>
</file>

<file path=ppt/media/image-17-2.png>
</file>

<file path=ppt/media/image-17-3.png>
</file>

<file path=ppt/media/image-17-4.png>
</file>

<file path=ppt/media/image-17-5.png>
</file>

<file path=ppt/media/image-18-1.png>
</file>

<file path=ppt/media/image-18-2.png>
</file>

<file path=ppt/media/image-19-1.png>
</file>

<file path=ppt/media/image-19-2.png>
</file>

<file path=ppt/media/image-19-3.png>
</file>

<file path=ppt/media/image-19-4.png>
</file>

<file path=ppt/media/image-2-1.png>
</file>

<file path=ppt/media/image-2-2.png>
</file>

<file path=ppt/media/image-20-1.png>
</file>

<file path=ppt/media/image-20-2.png>
</file>

<file path=ppt/media/image-3-1.png>
</file>

<file path=ppt/media/image-4-1.png>
</file>

<file path=ppt/media/image-4-2.png>
</file>

<file path=ppt/media/image-5-1.png>
</file>

<file path=ppt/media/image-5-2.png>
</file>

<file path=ppt/media/image-5-3.png>
</file>

<file path=ppt/media/image-5-4.png>
</file>

<file path=ppt/media/image-6-1.png>
</file>

<file path=ppt/media/image-6-2.png>
</file>

<file path=ppt/media/image-7-1.png>
</file>

<file path=ppt/media/image-7-2.png>
</file>

<file path=ppt/media/image-8-1.png>
</file>

<file path=ppt/media/image-8-2.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hyperlink" Target="https://en.wikipedia.org/wiki/Data_modeling" TargetMode="External"/><Relationship Id="rId3" Type="http://schemas.openxmlformats.org/officeDocument/2006/relationships/hyperlink" Target="https://en.wikipedia.org/wiki/Data_model#cite_note-MRM99-3" TargetMode="External"/><Relationship Id="rId4" Type="http://schemas.openxmlformats.org/officeDocument/2006/relationships/hyperlink" Target="https://en.wikipedia.org/wiki/Data_structure" TargetMode="External"/><Relationship Id="rId5" Type="http://schemas.openxmlformats.org/officeDocument/2006/relationships/hyperlink" Target="https://en.wikipedia.org/wiki/Programming_language" TargetMode="External"/><Relationship Id="rId6" Type="http://schemas.openxmlformats.org/officeDocument/2006/relationships/hyperlink" Target="https://en.wikipedia.org/wiki/Function_model" TargetMode="External"/><Relationship Id="rId8" Type="http://schemas.openxmlformats.org/officeDocument/2006/relationships/hyperlink" Target="https://gamma.app" TargetMode="External"/><Relationship Id="rId1" Type="http://schemas.openxmlformats.org/officeDocument/2006/relationships/image" Target="../media/image-10-1.png"/><Relationship Id="rId7" Type="http://schemas.openxmlformats.org/officeDocument/2006/relationships/image" Target="../media/image-10-2.png"/><Relationship Id="rId9" Type="http://schemas.openxmlformats.org/officeDocument/2006/relationships/slideLayout" Target="../slideLayouts/slideLayout1.xml"/><Relationship Id="rId10"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1-1.png"/><Relationship Id="rId3" Type="http://schemas.openxmlformats.org/officeDocument/2006/relationships/slideLayout" Target="../slideLayouts/slideLayou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4" Type="http://schemas.openxmlformats.org/officeDocument/2006/relationships/slideLayout" Target="../slideLayouts/slideLayout1.xml"/><Relationship Id="rId5"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3-1.png"/><Relationship Id="rId2" Type="http://schemas.openxmlformats.org/officeDocument/2006/relationships/image" Target="../media/image-13-2.png"/><Relationship Id="rId4" Type="http://schemas.openxmlformats.org/officeDocument/2006/relationships/slideLayout" Target="../slideLayouts/slideLayout1.xml"/><Relationship Id="rId5"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4-1.png"/><Relationship Id="rId2" Type="http://schemas.openxmlformats.org/officeDocument/2006/relationships/image" Target="../media/image-14-2.png"/><Relationship Id="rId4" Type="http://schemas.openxmlformats.org/officeDocument/2006/relationships/slideLayout" Target="../slideLayouts/slideLayout1.xml"/><Relationship Id="rId5"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5-1.png"/><Relationship Id="rId2" Type="http://schemas.openxmlformats.org/officeDocument/2006/relationships/image" Target="../media/image-15-2.png"/><Relationship Id="rId4" Type="http://schemas.openxmlformats.org/officeDocument/2006/relationships/slideLayout" Target="../slideLayouts/slideLayout1.xml"/><Relationship Id="rId5"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6-1.png"/><Relationship Id="rId2" Type="http://schemas.openxmlformats.org/officeDocument/2006/relationships/image" Target="../media/image-16-2.png"/><Relationship Id="rId4" Type="http://schemas.openxmlformats.org/officeDocument/2006/relationships/slideLayout" Target="../slideLayouts/slideLayout1.xml"/><Relationship Id="rId5"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17-1.png"/><Relationship Id="rId2" Type="http://schemas.openxmlformats.org/officeDocument/2006/relationships/image" Target="../media/image-17-2.png"/><Relationship Id="rId3" Type="http://schemas.openxmlformats.org/officeDocument/2006/relationships/image" Target="../media/image-17-3.png"/><Relationship Id="rId4" Type="http://schemas.openxmlformats.org/officeDocument/2006/relationships/image" Target="../media/image-17-4.png"/><Relationship Id="rId5" Type="http://schemas.openxmlformats.org/officeDocument/2006/relationships/image" Target="../media/image-17-5.png"/><Relationship Id="rId7" Type="http://schemas.openxmlformats.org/officeDocument/2006/relationships/slideLayout" Target="../slideLayouts/slideLayout1.xml"/><Relationship Id="rId8"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8-1.png"/><Relationship Id="rId2" Type="http://schemas.openxmlformats.org/officeDocument/2006/relationships/image" Target="../media/image-18-2.png"/><Relationship Id="rId4" Type="http://schemas.openxmlformats.org/officeDocument/2006/relationships/slideLayout" Target="../slideLayouts/slideLayout1.xml"/><Relationship Id="rId5"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9-1.png"/><Relationship Id="rId2" Type="http://schemas.openxmlformats.org/officeDocument/2006/relationships/image" Target="../media/image-19-2.png"/><Relationship Id="rId3" Type="http://schemas.openxmlformats.org/officeDocument/2006/relationships/image" Target="../media/image-19-3.png"/><Relationship Id="rId4" Type="http://schemas.openxmlformats.org/officeDocument/2006/relationships/image" Target="../media/image-19-4.png"/><Relationship Id="rId6" Type="http://schemas.openxmlformats.org/officeDocument/2006/relationships/slideLayout" Target="../slideLayouts/slideLayout1.xml"/><Relationship Id="rId7"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0-1.png"/><Relationship Id="rId2" Type="http://schemas.openxmlformats.org/officeDocument/2006/relationships/image" Target="../media/image-20-2.png"/><Relationship Id="rId4" Type="http://schemas.openxmlformats.org/officeDocument/2006/relationships/slideLayout" Target="../slideLayouts/slideLayout1.xml"/><Relationship Id="rId5"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3-1.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6" Type="http://schemas.openxmlformats.org/officeDocument/2006/relationships/slideLayout" Target="../slideLayouts/slideLayout1.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9-1.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6319599" y="2820710"/>
            <a:ext cx="7208520" cy="833199"/>
          </a:xfrm>
          <a:prstGeom prst="rect">
            <a:avLst/>
          </a:prstGeom>
          <a:noFill/>
          <a:ln/>
        </p:spPr>
        <p:txBody>
          <a:bodyPr wrap="none" rtlCol="0" anchor="t"/>
          <a:lstStyle/>
          <a:p>
            <a:pPr indent="0" marL="0">
              <a:lnSpc>
                <a:spcPts val="6561"/>
              </a:lnSpc>
              <a:buNone/>
            </a:pPr>
            <a:r>
              <a:rPr lang="en-US" sz="5249" dirty="0">
                <a:solidFill>
                  <a:srgbClr val="476FD6"/>
                </a:solidFill>
                <a:latin typeface="Roboto Slab" pitchFamily="34" charset="0"/>
                <a:ea typeface="Roboto Slab" pitchFamily="34" charset="-122"/>
                <a:cs typeface="Roboto Slab" pitchFamily="34" charset="-120"/>
              </a:rPr>
              <a:t>Product Sales Analysis</a:t>
            </a:r>
            <a:endParaRPr lang="en-US" sz="5249" dirty="0"/>
          </a:p>
        </p:txBody>
      </p:sp>
      <p:sp>
        <p:nvSpPr>
          <p:cNvPr id="5" name="Text 3"/>
          <p:cNvSpPr/>
          <p:nvPr/>
        </p:nvSpPr>
        <p:spPr>
          <a:xfrm>
            <a:off x="6319599" y="3987165"/>
            <a:ext cx="7477601" cy="1421606"/>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Welcome to the Product Sales Analysis presentation. In this presentation, we will explore the key areas of data extraction, data visualization, and machine learning algorithms. We will also delve into the use of Jupyter Notebook for coding and data extraction. Let's dive in!</a:t>
            </a:r>
            <a:endParaRPr lang="en-US" sz="1750" dirty="0"/>
          </a:p>
        </p:txBody>
      </p:sp>
      <p:pic>
        <p:nvPicPr>
          <p:cNvPr id="6"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0" y="0"/>
            <a:ext cx="14630400" cy="2777490"/>
          </a:xfrm>
          <a:prstGeom prst="rect">
            <a:avLst/>
          </a:prstGeom>
        </p:spPr>
      </p:pic>
      <p:sp>
        <p:nvSpPr>
          <p:cNvPr id="5" name="Text 2"/>
          <p:cNvSpPr/>
          <p:nvPr/>
        </p:nvSpPr>
        <p:spPr>
          <a:xfrm>
            <a:off x="2037993" y="4153972"/>
            <a:ext cx="4443889" cy="694373"/>
          </a:xfrm>
          <a:prstGeom prst="rect">
            <a:avLst/>
          </a:prstGeom>
          <a:noFill/>
          <a:ln/>
        </p:spPr>
        <p:txBody>
          <a:bodyPr wrap="non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Data Model</a:t>
            </a:r>
            <a:endParaRPr lang="en-US" sz="4374" dirty="0"/>
          </a:p>
        </p:txBody>
      </p:sp>
      <p:sp>
        <p:nvSpPr>
          <p:cNvPr id="6" name="Text 3"/>
          <p:cNvSpPr/>
          <p:nvPr/>
        </p:nvSpPr>
        <p:spPr>
          <a:xfrm>
            <a:off x="2037993" y="5181600"/>
            <a:ext cx="10554414" cy="710803"/>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A data model explicitly determines the structure of data. Data models are specified in a </a:t>
            </a:r>
            <a:pPr indent="0" marL="0">
              <a:lnSpc>
                <a:spcPts val="2799"/>
              </a:lnSpc>
              <a:buNone/>
            </a:pPr>
            <a:r>
              <a:rPr lang="en-US" sz="1750" b="1" u="sng" dirty="0">
                <a:solidFill>
                  <a:srgbClr val="476FD6"/>
                </a:solidFill>
                <a:latin typeface="Roboto" pitchFamily="34" charset="0"/>
                <a:ea typeface="Roboto" pitchFamily="34" charset="-122"/>
                <a:cs typeface="Roboto" pitchFamily="34" charset="-120"/>
                <a:hlinkClick r:id="rId2" invalidUrl="" action="" tgtFrame="" tooltip="" history="1" highlightClick="0" endSnd="0">
                  <a:extLst>
                    <a:ext uri="{A12FA001-AC4F-418D-AE19-62706E023703}">
                      <ahyp:hlinkClr xmlns:ahyp="http://schemas.microsoft.com/office/drawing/2018/hyperlinkcolor" val="tx"/>
                    </a:ext>
                  </a:extLst>
                </a:hlinkClick>
              </a:rPr>
              <a:t>data modeling</a:t>
            </a:r>
            <a:pPr indent="0" marL="0">
              <a:lnSpc>
                <a:spcPts val="2799"/>
              </a:lnSpc>
              <a:buNone/>
            </a:pPr>
            <a:r>
              <a:rPr lang="en-US" sz="1750" dirty="0">
                <a:solidFill>
                  <a:srgbClr val="15213F"/>
                </a:solidFill>
                <a:latin typeface="Roboto" pitchFamily="34" charset="0"/>
                <a:ea typeface="Roboto" pitchFamily="34" charset="-122"/>
                <a:cs typeface="Roboto" pitchFamily="34" charset="-120"/>
              </a:rPr>
              <a:t> notation, which is often graphical in form.</a:t>
            </a:r>
            <a:pPr indent="0" marL="0">
              <a:lnSpc>
                <a:spcPts val="2799"/>
              </a:lnSpc>
              <a:buNone/>
            </a:pPr>
            <a:r>
              <a:rPr lang="en-US" sz="1750" b="1" u="sng" dirty="0">
                <a:solidFill>
                  <a:srgbClr val="476FD6"/>
                </a:solidFill>
                <a:latin typeface="Roboto" pitchFamily="34" charset="0"/>
                <a:ea typeface="Roboto" pitchFamily="34" charset="-122"/>
                <a:cs typeface="Roboto" pitchFamily="34" charset="-120"/>
                <a:hlinkClick r:id="rId3" invalidUrl="" action="" tgtFrame="" tooltip="" history="1" highlightClick="0" endSnd="0">
                  <a:extLst>
                    <a:ext uri="{A12FA001-AC4F-418D-AE19-62706E023703}">
                      <ahyp:hlinkClr xmlns:ahyp="http://schemas.microsoft.com/office/drawing/2018/hyperlinkcolor" val="tx"/>
                    </a:ext>
                  </a:extLst>
                </a:hlinkClick>
              </a:rPr>
              <a:t>]</a:t>
            </a:r>
            <a:endParaRPr lang="en-US" sz="1750" dirty="0"/>
          </a:p>
        </p:txBody>
      </p:sp>
      <p:sp>
        <p:nvSpPr>
          <p:cNvPr id="7" name="Text 4"/>
          <p:cNvSpPr/>
          <p:nvPr/>
        </p:nvSpPr>
        <p:spPr>
          <a:xfrm>
            <a:off x="2037993" y="6142315"/>
            <a:ext cx="10554414" cy="710803"/>
          </a:xfrm>
          <a:prstGeom prst="rect">
            <a:avLst/>
          </a:prstGeom>
          <a:noFill/>
          <a:ln/>
        </p:spPr>
        <p:txBody>
          <a:bodyPr wrap="square" rtlCol="0" anchor="t"/>
          <a:lstStyle/>
          <a:p>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A data model can be sometimes referred to as a </a:t>
            </a:r>
            <a:pPr algn="l" indent="0" marL="0">
              <a:lnSpc>
                <a:spcPts val="2799"/>
              </a:lnSpc>
              <a:buNone/>
            </a:pPr>
            <a:r>
              <a:rPr lang="en-US" sz="1750" b="1" u="sng" dirty="0">
                <a:solidFill>
                  <a:srgbClr val="476FD6"/>
                </a:solidFill>
                <a:latin typeface="Roboto" pitchFamily="34" charset="0"/>
                <a:ea typeface="Roboto" pitchFamily="34" charset="-122"/>
                <a:cs typeface="Roboto" pitchFamily="34" charset="-120"/>
                <a:hlinkClick r:id="rId4" invalidUrl="" action="" tgtFrame="" tooltip="" history="1" highlightClick="0" endSnd="0">
                  <a:extLst>
                    <a:ext uri="{A12FA001-AC4F-418D-AE19-62706E023703}">
                      <ahyp:hlinkClr xmlns:ahyp="http://schemas.microsoft.com/office/drawing/2018/hyperlinkcolor" val="tx"/>
                    </a:ext>
                  </a:extLst>
                </a:hlinkClick>
              </a:rPr>
              <a:t>data structure</a:t>
            </a:r>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 especially in the context of </a:t>
            </a:r>
            <a:pPr algn="l" indent="0" marL="0">
              <a:lnSpc>
                <a:spcPts val="2799"/>
              </a:lnSpc>
              <a:buNone/>
            </a:pPr>
            <a:r>
              <a:rPr lang="en-US" sz="1750" b="1" u="sng" dirty="0">
                <a:solidFill>
                  <a:srgbClr val="476FD6"/>
                </a:solidFill>
                <a:latin typeface="Roboto" pitchFamily="34" charset="0"/>
                <a:ea typeface="Roboto" pitchFamily="34" charset="-122"/>
                <a:cs typeface="Roboto" pitchFamily="34" charset="-120"/>
                <a:hlinkClick r:id="rId5" invalidUrl="" action="" tgtFrame="" tooltip="" history="1" highlightClick="0" endSnd="0">
                  <a:extLst>
                    <a:ext uri="{A12FA001-AC4F-418D-AE19-62706E023703}">
                      <ahyp:hlinkClr xmlns:ahyp="http://schemas.microsoft.com/office/drawing/2018/hyperlinkcolor" val="tx"/>
                    </a:ext>
                  </a:extLst>
                </a:hlinkClick>
              </a:rPr>
              <a:t>programming languages</a:t>
            </a:r>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 Data models are often complemented by </a:t>
            </a:r>
            <a:pPr algn="l" indent="0" marL="0">
              <a:lnSpc>
                <a:spcPts val="2799"/>
              </a:lnSpc>
              <a:buNone/>
            </a:pPr>
            <a:r>
              <a:rPr lang="en-US" sz="1750" b="1" u="sng" dirty="0">
                <a:solidFill>
                  <a:srgbClr val="476FD6"/>
                </a:solidFill>
                <a:latin typeface="Roboto" pitchFamily="34" charset="0"/>
                <a:ea typeface="Roboto" pitchFamily="34" charset="-122"/>
                <a:cs typeface="Roboto" pitchFamily="34" charset="-120"/>
                <a:hlinkClick r:id="rId6" invalidUrl="" action="" tgtFrame="" tooltip="" history="1" highlightClick="0" endSnd="0">
                  <a:extLst>
                    <a:ext uri="{A12FA001-AC4F-418D-AE19-62706E023703}">
                      <ahyp:hlinkClr xmlns:ahyp="http://schemas.microsoft.com/office/drawing/2018/hyperlinkcolor" val="tx"/>
                    </a:ext>
                  </a:extLst>
                </a:hlinkClick>
              </a:rPr>
              <a:t>function models</a:t>
            </a:r>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a:t>
            </a:r>
            <a:endParaRPr lang="en-US" sz="1750" dirty="0"/>
          </a:p>
        </p:txBody>
      </p:sp>
      <p:pic>
        <p:nvPicPr>
          <p:cNvPr id="8" name="Image 1" descr="preencoded.png">
            <a:hlinkClick r:id="rId8" tooltip=""/>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1180862"/>
            <a:ext cx="7955280" cy="694373"/>
          </a:xfrm>
          <a:prstGeom prst="rect">
            <a:avLst/>
          </a:prstGeom>
          <a:noFill/>
          <a:ln/>
        </p:spPr>
        <p:txBody>
          <a:bodyPr wrap="non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Machine Learning Algorithms</a:t>
            </a:r>
            <a:endParaRPr lang="en-US" sz="4374" dirty="0"/>
          </a:p>
        </p:txBody>
      </p:sp>
      <p:sp>
        <p:nvSpPr>
          <p:cNvPr id="5" name="Shape 3"/>
          <p:cNvSpPr/>
          <p:nvPr/>
        </p:nvSpPr>
        <p:spPr>
          <a:xfrm>
            <a:off x="2037993" y="2319576"/>
            <a:ext cx="5166122" cy="2079903"/>
          </a:xfrm>
          <a:prstGeom prst="roundRect">
            <a:avLst>
              <a:gd name="adj" fmla="val 6410"/>
            </a:avLst>
          </a:prstGeom>
          <a:solidFill>
            <a:srgbClr val="E7EDF9"/>
          </a:solidFill>
          <a:ln/>
        </p:spPr>
      </p:sp>
      <p:sp>
        <p:nvSpPr>
          <p:cNvPr id="6" name="Text 4"/>
          <p:cNvSpPr/>
          <p:nvPr/>
        </p:nvSpPr>
        <p:spPr>
          <a:xfrm>
            <a:off x="2260163" y="2541746"/>
            <a:ext cx="2221944" cy="347186"/>
          </a:xfrm>
          <a:prstGeom prst="rect">
            <a:avLst/>
          </a:prstGeom>
          <a:noFill/>
          <a:ln/>
        </p:spPr>
        <p:txBody>
          <a:bodyPr wrap="none" rtlCol="0" anchor="t"/>
          <a:lstStyle/>
          <a:p>
            <a:pPr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Random Forest</a:t>
            </a:r>
            <a:endParaRPr lang="en-US" sz="2187" dirty="0"/>
          </a:p>
        </p:txBody>
      </p:sp>
      <p:sp>
        <p:nvSpPr>
          <p:cNvPr id="7" name="Text 5"/>
          <p:cNvSpPr/>
          <p:nvPr/>
        </p:nvSpPr>
        <p:spPr>
          <a:xfrm>
            <a:off x="2260163" y="3111103"/>
            <a:ext cx="4721781" cy="1066205"/>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Utilize ensemble learning to create a robust prediction model based on an ensemble of decision trees.</a:t>
            </a:r>
            <a:endParaRPr lang="en-US" sz="1750" dirty="0"/>
          </a:p>
        </p:txBody>
      </p:sp>
      <p:sp>
        <p:nvSpPr>
          <p:cNvPr id="8" name="Shape 6"/>
          <p:cNvSpPr/>
          <p:nvPr/>
        </p:nvSpPr>
        <p:spPr>
          <a:xfrm>
            <a:off x="7426285" y="2319576"/>
            <a:ext cx="5166122" cy="2079903"/>
          </a:xfrm>
          <a:prstGeom prst="roundRect">
            <a:avLst>
              <a:gd name="adj" fmla="val 6410"/>
            </a:avLst>
          </a:prstGeom>
          <a:solidFill>
            <a:srgbClr val="E7EDF9"/>
          </a:solidFill>
          <a:ln/>
        </p:spPr>
      </p:sp>
      <p:sp>
        <p:nvSpPr>
          <p:cNvPr id="9" name="Text 7"/>
          <p:cNvSpPr/>
          <p:nvPr/>
        </p:nvSpPr>
        <p:spPr>
          <a:xfrm>
            <a:off x="7648456" y="2541746"/>
            <a:ext cx="3611880" cy="347186"/>
          </a:xfrm>
          <a:prstGeom prst="rect">
            <a:avLst/>
          </a:prstGeom>
          <a:noFill/>
          <a:ln/>
        </p:spPr>
        <p:txBody>
          <a:bodyPr wrap="none" rtlCol="0" anchor="t"/>
          <a:lstStyle/>
          <a:p>
            <a:pPr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K-Nearest Neighbors (KNN)</a:t>
            </a:r>
            <a:endParaRPr lang="en-US" sz="2187" dirty="0"/>
          </a:p>
        </p:txBody>
      </p:sp>
      <p:sp>
        <p:nvSpPr>
          <p:cNvPr id="10" name="Text 8"/>
          <p:cNvSpPr/>
          <p:nvPr/>
        </p:nvSpPr>
        <p:spPr>
          <a:xfrm>
            <a:off x="7648456" y="3111103"/>
            <a:ext cx="4721781" cy="1066205"/>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Classify data points based on their similarity to nearby data points, making predictions based on majority voting.</a:t>
            </a:r>
            <a:endParaRPr lang="en-US" sz="1750" dirty="0"/>
          </a:p>
        </p:txBody>
      </p:sp>
      <p:sp>
        <p:nvSpPr>
          <p:cNvPr id="11" name="Shape 9"/>
          <p:cNvSpPr/>
          <p:nvPr/>
        </p:nvSpPr>
        <p:spPr>
          <a:xfrm>
            <a:off x="2037993" y="4621649"/>
            <a:ext cx="5166122" cy="2427089"/>
          </a:xfrm>
          <a:prstGeom prst="roundRect">
            <a:avLst>
              <a:gd name="adj" fmla="val 5493"/>
            </a:avLst>
          </a:prstGeom>
          <a:solidFill>
            <a:srgbClr val="E7EDF9"/>
          </a:solidFill>
          <a:ln/>
        </p:spPr>
      </p:sp>
      <p:sp>
        <p:nvSpPr>
          <p:cNvPr id="12" name="Text 10"/>
          <p:cNvSpPr/>
          <p:nvPr/>
        </p:nvSpPr>
        <p:spPr>
          <a:xfrm>
            <a:off x="2260163" y="4843820"/>
            <a:ext cx="4721781" cy="694373"/>
          </a:xfrm>
          <a:prstGeom prst="rect">
            <a:avLst/>
          </a:prstGeom>
          <a:noFill/>
          <a:ln/>
        </p:spPr>
        <p:txBody>
          <a:bodyPr wrap="square" rtlCol="0" anchor="t"/>
          <a:lstStyle/>
          <a:p>
            <a:pPr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Convolutional Neural Networks (CNN)</a:t>
            </a:r>
            <a:endParaRPr lang="en-US" sz="2187" dirty="0"/>
          </a:p>
        </p:txBody>
      </p:sp>
      <p:sp>
        <p:nvSpPr>
          <p:cNvPr id="13" name="Text 11"/>
          <p:cNvSpPr/>
          <p:nvPr/>
        </p:nvSpPr>
        <p:spPr>
          <a:xfrm>
            <a:off x="2260163" y="5760363"/>
            <a:ext cx="4721781" cy="1066205"/>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Develop deep learning models for image classification and pattern recognition tasks using convolutional neural networks.</a:t>
            </a:r>
            <a:endParaRPr lang="en-US" sz="1750" dirty="0"/>
          </a:p>
        </p:txBody>
      </p:sp>
      <p:sp>
        <p:nvSpPr>
          <p:cNvPr id="14" name="Shape 12"/>
          <p:cNvSpPr/>
          <p:nvPr/>
        </p:nvSpPr>
        <p:spPr>
          <a:xfrm>
            <a:off x="7426285" y="4621649"/>
            <a:ext cx="5166122" cy="2427089"/>
          </a:xfrm>
          <a:prstGeom prst="roundRect">
            <a:avLst>
              <a:gd name="adj" fmla="val 5493"/>
            </a:avLst>
          </a:prstGeom>
          <a:solidFill>
            <a:srgbClr val="E7EDF9"/>
          </a:solidFill>
          <a:ln/>
        </p:spPr>
      </p:sp>
      <p:sp>
        <p:nvSpPr>
          <p:cNvPr id="15" name="Text 13"/>
          <p:cNvSpPr/>
          <p:nvPr/>
        </p:nvSpPr>
        <p:spPr>
          <a:xfrm>
            <a:off x="7648456" y="4843820"/>
            <a:ext cx="2225040" cy="347186"/>
          </a:xfrm>
          <a:prstGeom prst="rect">
            <a:avLst/>
          </a:prstGeom>
          <a:noFill/>
          <a:ln/>
        </p:spPr>
        <p:txBody>
          <a:bodyPr wrap="none" rtlCol="0" anchor="t"/>
          <a:lstStyle/>
          <a:p>
            <a:pPr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Gradient Descent</a:t>
            </a:r>
            <a:endParaRPr lang="en-US" sz="2187" dirty="0"/>
          </a:p>
        </p:txBody>
      </p:sp>
      <p:sp>
        <p:nvSpPr>
          <p:cNvPr id="16" name="Text 14"/>
          <p:cNvSpPr/>
          <p:nvPr/>
        </p:nvSpPr>
        <p:spPr>
          <a:xfrm>
            <a:off x="7648456" y="5413177"/>
            <a:ext cx="4721781" cy="1066205"/>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Optimize model parameters using gradient descent, an iterative optimization algorithm widely used in machine learning.</a:t>
            </a:r>
            <a:endParaRPr lang="en-US" sz="1750" dirty="0"/>
          </a:p>
        </p:txBody>
      </p:sp>
      <p:pic>
        <p:nvPicPr>
          <p:cNvPr id="17"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823567"/>
            <a:ext cx="5448300" cy="555427"/>
          </a:xfrm>
          <a:prstGeom prst="rect">
            <a:avLst/>
          </a:prstGeom>
          <a:noFill/>
          <a:ln/>
        </p:spPr>
        <p:txBody>
          <a:bodyPr wrap="none" rtlCol="0" anchor="t"/>
          <a:lstStyle/>
          <a:p>
            <a:pPr indent="0" marL="0">
              <a:lnSpc>
                <a:spcPts val="4374"/>
              </a:lnSpc>
              <a:buNone/>
            </a:pPr>
            <a:r>
              <a:rPr lang="en-US" sz="3499" dirty="0">
                <a:solidFill>
                  <a:srgbClr val="476FD6"/>
                </a:solidFill>
                <a:latin typeface="Roboto Slab" pitchFamily="34" charset="0"/>
                <a:ea typeface="Roboto Slab" pitchFamily="34" charset="-122"/>
                <a:cs typeface="Roboto Slab" pitchFamily="34" charset="-120"/>
              </a:rPr>
              <a:t>Random Forest Algorithm</a:t>
            </a:r>
            <a:endParaRPr lang="en-US" sz="3499" dirty="0"/>
          </a:p>
        </p:txBody>
      </p:sp>
      <p:sp>
        <p:nvSpPr>
          <p:cNvPr id="6" name="Text 3"/>
          <p:cNvSpPr/>
          <p:nvPr/>
        </p:nvSpPr>
        <p:spPr>
          <a:xfrm>
            <a:off x="833199" y="3628906"/>
            <a:ext cx="7477601" cy="1777008"/>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A random forest is a machine learning algorithm used for both classification and regression tasks. It is an ensemble learning method, which means it combines the predictions of multiple individual models to make more accurate predictions than any single model. The individual models in a random forest are typically decision trees.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368153"/>
            <a:ext cx="7477601" cy="1110853"/>
          </a:xfrm>
          <a:prstGeom prst="rect">
            <a:avLst/>
          </a:prstGeom>
          <a:noFill/>
          <a:ln/>
        </p:spPr>
        <p:txBody>
          <a:bodyPr wrap="square" rtlCol="0" anchor="t"/>
          <a:lstStyle/>
          <a:p>
            <a:pPr indent="0" marL="0">
              <a:lnSpc>
                <a:spcPts val="4374"/>
              </a:lnSpc>
              <a:buNone/>
            </a:pPr>
            <a:r>
              <a:rPr lang="en-US" sz="3499" dirty="0">
                <a:solidFill>
                  <a:srgbClr val="476FD6"/>
                </a:solidFill>
                <a:latin typeface="Roboto Slab" pitchFamily="34" charset="0"/>
                <a:ea typeface="Roboto Slab" pitchFamily="34" charset="-122"/>
                <a:cs typeface="Roboto Slab" pitchFamily="34" charset="-120"/>
              </a:rPr>
              <a:t>Convolutional Neural Networks (CNN)</a:t>
            </a:r>
            <a:endParaRPr lang="en-US" sz="3499" dirty="0"/>
          </a:p>
        </p:txBody>
      </p:sp>
      <p:sp>
        <p:nvSpPr>
          <p:cNvPr id="6" name="Text 3"/>
          <p:cNvSpPr/>
          <p:nvPr/>
        </p:nvSpPr>
        <p:spPr>
          <a:xfrm>
            <a:off x="6319599" y="3728918"/>
            <a:ext cx="7477601" cy="2132409"/>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Convolutional Neural Networks (CNNs or ConvNets) are a class of deep learning neural networks specifically designed for processing structured grid data, such as images and videos. They are a powerful tool in computer vision, image analysis, and pattern recognition tasks. CNNs are particularly effective in tasks that involve detecting patterns, objects, and features within visual data.</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645926"/>
            <a:ext cx="5775960" cy="555427"/>
          </a:xfrm>
          <a:prstGeom prst="rect">
            <a:avLst/>
          </a:prstGeom>
          <a:noFill/>
          <a:ln/>
        </p:spPr>
        <p:txBody>
          <a:bodyPr wrap="none" rtlCol="0" anchor="t"/>
          <a:lstStyle/>
          <a:p>
            <a:pPr indent="0" marL="0">
              <a:lnSpc>
                <a:spcPts val="4374"/>
              </a:lnSpc>
              <a:buNone/>
            </a:pPr>
            <a:r>
              <a:rPr lang="en-US" sz="3499" dirty="0">
                <a:solidFill>
                  <a:srgbClr val="476FD6"/>
                </a:solidFill>
                <a:latin typeface="Roboto Slab" pitchFamily="34" charset="0"/>
                <a:ea typeface="Roboto Slab" pitchFamily="34" charset="-122"/>
                <a:cs typeface="Roboto Slab" pitchFamily="34" charset="-120"/>
              </a:rPr>
              <a:t>K-Nearest Neighbors (KNN)</a:t>
            </a:r>
            <a:endParaRPr lang="en-US" sz="3499" dirty="0"/>
          </a:p>
        </p:txBody>
      </p:sp>
      <p:sp>
        <p:nvSpPr>
          <p:cNvPr id="6" name="Text 3"/>
          <p:cNvSpPr/>
          <p:nvPr/>
        </p:nvSpPr>
        <p:spPr>
          <a:xfrm>
            <a:off x="833199" y="3451265"/>
            <a:ext cx="7477601" cy="2132409"/>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K-Nearest Neighbors (KNN) is a simple and intuitive supervised machine learning algorithm used for both classification and regression tasks. It is a type of instance-based learning, where the algorithm doesn't learn an explicit model during training but instead memorizes the entire training dataset. KNN is based on the idea that objects (data points) with similar characteristics tend to be near each other in the feature space.</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823567"/>
            <a:ext cx="5852160" cy="555427"/>
          </a:xfrm>
          <a:prstGeom prst="rect">
            <a:avLst/>
          </a:prstGeom>
          <a:noFill/>
          <a:ln/>
        </p:spPr>
        <p:txBody>
          <a:bodyPr wrap="none" rtlCol="0" anchor="t"/>
          <a:lstStyle/>
          <a:p>
            <a:pPr indent="0" marL="0">
              <a:lnSpc>
                <a:spcPts val="4374"/>
              </a:lnSpc>
              <a:buNone/>
            </a:pPr>
            <a:r>
              <a:rPr lang="en-US" sz="3499" dirty="0">
                <a:solidFill>
                  <a:srgbClr val="476FD6"/>
                </a:solidFill>
                <a:latin typeface="Roboto Slab" pitchFamily="34" charset="0"/>
                <a:ea typeface="Roboto Slab" pitchFamily="34" charset="-122"/>
                <a:cs typeface="Roboto Slab" pitchFamily="34" charset="-120"/>
              </a:rPr>
              <a:t>Gradient Descent Algorithm</a:t>
            </a:r>
            <a:endParaRPr lang="en-US" sz="3499" dirty="0"/>
          </a:p>
        </p:txBody>
      </p:sp>
      <p:sp>
        <p:nvSpPr>
          <p:cNvPr id="6" name="Text 3"/>
          <p:cNvSpPr/>
          <p:nvPr/>
        </p:nvSpPr>
        <p:spPr>
          <a:xfrm>
            <a:off x="6319599" y="3628906"/>
            <a:ext cx="7477601" cy="1777008"/>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Gradient Descent is an optimization algorithm used to minimize or maximize functions, typically in the context of machine learning and deep learning. It is widely employed in training models, including linear regression, logistic regression, neural networks, and other types of models where the goal is to find the optimal set of parameters that minimizes a cost or loss function.</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833199" y="2542937"/>
            <a:ext cx="7477601" cy="1388745"/>
          </a:xfrm>
          <a:prstGeom prst="rect">
            <a:avLst/>
          </a:prstGeom>
          <a:noFill/>
          <a:ln/>
        </p:spPr>
        <p:txBody>
          <a:bodyPr wrap="squar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Predictive Analysis for Future Sales Trends</a:t>
            </a:r>
            <a:endParaRPr lang="en-US" sz="4374" dirty="0"/>
          </a:p>
        </p:txBody>
      </p:sp>
      <p:sp>
        <p:nvSpPr>
          <p:cNvPr id="5" name="Text 3"/>
          <p:cNvSpPr/>
          <p:nvPr/>
        </p:nvSpPr>
        <p:spPr>
          <a:xfrm>
            <a:off x="833199" y="4264938"/>
            <a:ext cx="7477601" cy="1421606"/>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By applying advanced machine learning algorithms and analyzing past sales data, we can predict future sales trends. This allows businesses to make informed decisions and optimize their strategies for maximum growth and profitability.</a:t>
            </a:r>
            <a:endParaRPr lang="en-US" sz="1750" dirty="0"/>
          </a:p>
        </p:txBody>
      </p:sp>
      <p:pic>
        <p:nvPicPr>
          <p:cNvPr id="6"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3010138" y="916067"/>
            <a:ext cx="444341" cy="444341"/>
          </a:xfrm>
          <a:prstGeom prst="rect">
            <a:avLst/>
          </a:prstGeom>
        </p:spPr>
      </p:pic>
      <p:sp>
        <p:nvSpPr>
          <p:cNvPr id="5" name="Text 2"/>
          <p:cNvSpPr/>
          <p:nvPr/>
        </p:nvSpPr>
        <p:spPr>
          <a:xfrm>
            <a:off x="2037993" y="1638062"/>
            <a:ext cx="2388632" cy="832961"/>
          </a:xfrm>
          <a:prstGeom prst="rect">
            <a:avLst/>
          </a:prstGeom>
          <a:noFill/>
          <a:ln/>
        </p:spPr>
        <p:txBody>
          <a:bodyPr wrap="square" rtlCol="0" anchor="t"/>
          <a:lstStyle/>
          <a:p>
            <a:pPr algn="ctr" indent="0" marL="0">
              <a:lnSpc>
                <a:spcPts val="3281"/>
              </a:lnSpc>
              <a:buNone/>
            </a:pPr>
            <a:r>
              <a:rPr lang="en-US" sz="2624" b="1" dirty="0">
                <a:solidFill>
                  <a:srgbClr val="476FD6"/>
                </a:solidFill>
                <a:latin typeface="Roboto Slab" pitchFamily="34" charset="0"/>
                <a:ea typeface="Roboto Slab" pitchFamily="34" charset="-122"/>
                <a:cs typeface="Roboto Slab" pitchFamily="34" charset="-120"/>
              </a:rPr>
              <a:t>Demand Forecasting</a:t>
            </a:r>
            <a:endParaRPr lang="en-US" sz="2624" dirty="0"/>
          </a:p>
        </p:txBody>
      </p:sp>
      <p:sp>
        <p:nvSpPr>
          <p:cNvPr id="6" name="Text 3"/>
          <p:cNvSpPr/>
          <p:nvPr/>
        </p:nvSpPr>
        <p:spPr>
          <a:xfrm>
            <a:off x="2037993" y="2693194"/>
            <a:ext cx="2388632" cy="4620220"/>
          </a:xfrm>
          <a:prstGeom prst="rect">
            <a:avLst/>
          </a:prstGeom>
          <a:noFill/>
          <a:ln/>
        </p:spPr>
        <p:txBody>
          <a:bodyPr wrap="square" rtlCol="0" anchor="t"/>
          <a:lstStyle/>
          <a:p>
            <a:pPr algn="ctr" indent="0" marL="0">
              <a:lnSpc>
                <a:spcPts val="2799"/>
              </a:lnSpc>
              <a:buNone/>
            </a:pPr>
            <a:r>
              <a:rPr lang="en-US" sz="1750" dirty="0">
                <a:solidFill>
                  <a:srgbClr val="15213F"/>
                </a:solidFill>
                <a:latin typeface="Roboto" pitchFamily="34" charset="0"/>
                <a:ea typeface="Roboto" pitchFamily="34" charset="-122"/>
                <a:cs typeface="Roboto" pitchFamily="34" charset="-120"/>
              </a:rPr>
              <a:t> Predictive analysis helps businesses accurately forecast product demand. By examining historical sales data, seasonality, and external factors, organizations can optimize their inventory, ensuring they have the right products in stock when customers need them. </a:t>
            </a:r>
            <a:endParaRPr lang="en-US" sz="1750" dirty="0"/>
          </a:p>
        </p:txBody>
      </p:sp>
      <p:pic>
        <p:nvPicPr>
          <p:cNvPr id="7" name="Image 1" descr="preencoded.png">    </p:cNvPr>
          <p:cNvPicPr>
            <a:picLocks noChangeAspect="1"/>
          </p:cNvPicPr>
          <p:nvPr/>
        </p:nvPicPr>
        <p:blipFill>
          <a:blip r:embed="rId2"/>
          <a:stretch>
            <a:fillRect/>
          </a:stretch>
        </p:blipFill>
        <p:spPr>
          <a:xfrm>
            <a:off x="5732026" y="916067"/>
            <a:ext cx="444341" cy="444341"/>
          </a:xfrm>
          <a:prstGeom prst="rect">
            <a:avLst/>
          </a:prstGeom>
        </p:spPr>
      </p:pic>
      <p:sp>
        <p:nvSpPr>
          <p:cNvPr id="8" name="Text 4"/>
          <p:cNvSpPr/>
          <p:nvPr/>
        </p:nvSpPr>
        <p:spPr>
          <a:xfrm>
            <a:off x="4759881" y="1638062"/>
            <a:ext cx="2388632" cy="832961"/>
          </a:xfrm>
          <a:prstGeom prst="rect">
            <a:avLst/>
          </a:prstGeom>
          <a:noFill/>
          <a:ln/>
        </p:spPr>
        <p:txBody>
          <a:bodyPr wrap="square" rtlCol="0" anchor="t"/>
          <a:lstStyle/>
          <a:p>
            <a:pPr algn="ctr" indent="0" marL="0">
              <a:lnSpc>
                <a:spcPts val="3281"/>
              </a:lnSpc>
              <a:buNone/>
            </a:pPr>
            <a:r>
              <a:rPr lang="en-US" sz="2624" b="1" dirty="0">
                <a:solidFill>
                  <a:srgbClr val="476FD6"/>
                </a:solidFill>
                <a:latin typeface="Roboto Slab" pitchFamily="34" charset="0"/>
                <a:ea typeface="Roboto Slab" pitchFamily="34" charset="-122"/>
                <a:cs typeface="Roboto Slab" pitchFamily="34" charset="-120"/>
              </a:rPr>
              <a:t>Price Optimization</a:t>
            </a:r>
            <a:endParaRPr lang="en-US" sz="2624" dirty="0"/>
          </a:p>
        </p:txBody>
      </p:sp>
      <p:sp>
        <p:nvSpPr>
          <p:cNvPr id="9" name="Text 5"/>
          <p:cNvSpPr/>
          <p:nvPr/>
        </p:nvSpPr>
        <p:spPr>
          <a:xfrm>
            <a:off x="4759881" y="2693194"/>
            <a:ext cx="2388632" cy="4620220"/>
          </a:xfrm>
          <a:prstGeom prst="rect">
            <a:avLst/>
          </a:prstGeom>
          <a:noFill/>
          <a:ln/>
        </p:spPr>
        <p:txBody>
          <a:bodyPr wrap="square" rtlCol="0" anchor="t"/>
          <a:lstStyle/>
          <a:p>
            <a:pPr algn="ctr" indent="0" marL="0">
              <a:lnSpc>
                <a:spcPts val="2799"/>
              </a:lnSpc>
              <a:buNone/>
            </a:pPr>
            <a:r>
              <a:rPr lang="en-US" sz="1750" dirty="0">
                <a:solidFill>
                  <a:srgbClr val="15213F"/>
                </a:solidFill>
                <a:latin typeface="Roboto" pitchFamily="34" charset="0"/>
                <a:ea typeface="Roboto" pitchFamily="34" charset="-122"/>
                <a:cs typeface="Roboto" pitchFamily="34" charset="-120"/>
              </a:rPr>
              <a:t> Predictive models can recommend optimal pricing strategies. By analyzing customer behavior and market conditions, businesses can adjust prices to maximize revenue or market share. This dynamic pricing approach helps companies stay competitive .</a:t>
            </a:r>
            <a:endParaRPr lang="en-US" sz="1750" dirty="0"/>
          </a:p>
        </p:txBody>
      </p:sp>
      <p:pic>
        <p:nvPicPr>
          <p:cNvPr id="10" name="Image 2" descr="preencoded.png">    </p:cNvPr>
          <p:cNvPicPr>
            <a:picLocks noChangeAspect="1"/>
          </p:cNvPicPr>
          <p:nvPr/>
        </p:nvPicPr>
        <p:blipFill>
          <a:blip r:embed="rId3"/>
          <a:stretch>
            <a:fillRect/>
          </a:stretch>
        </p:blipFill>
        <p:spPr>
          <a:xfrm>
            <a:off x="8453914" y="916067"/>
            <a:ext cx="444341" cy="444341"/>
          </a:xfrm>
          <a:prstGeom prst="rect">
            <a:avLst/>
          </a:prstGeom>
        </p:spPr>
      </p:pic>
      <p:sp>
        <p:nvSpPr>
          <p:cNvPr id="11" name="Text 6"/>
          <p:cNvSpPr/>
          <p:nvPr/>
        </p:nvSpPr>
        <p:spPr>
          <a:xfrm>
            <a:off x="7481768" y="1638062"/>
            <a:ext cx="2388632" cy="832961"/>
          </a:xfrm>
          <a:prstGeom prst="rect">
            <a:avLst/>
          </a:prstGeom>
          <a:noFill/>
          <a:ln/>
        </p:spPr>
        <p:txBody>
          <a:bodyPr wrap="square" rtlCol="0" anchor="t"/>
          <a:lstStyle/>
          <a:p>
            <a:pPr algn="ctr" indent="0" marL="0">
              <a:lnSpc>
                <a:spcPts val="3281"/>
              </a:lnSpc>
              <a:buNone/>
            </a:pPr>
            <a:r>
              <a:rPr lang="en-US" sz="2624" b="1" dirty="0">
                <a:solidFill>
                  <a:srgbClr val="476FD6"/>
                </a:solidFill>
                <a:latin typeface="Roboto Slab" pitchFamily="34" charset="0"/>
                <a:ea typeface="Roboto Slab" pitchFamily="34" charset="-122"/>
                <a:cs typeface="Roboto Slab" pitchFamily="34" charset="-120"/>
              </a:rPr>
              <a:t>Customer Segmentation</a:t>
            </a:r>
            <a:endParaRPr lang="en-US" sz="2624" dirty="0"/>
          </a:p>
        </p:txBody>
      </p:sp>
      <p:sp>
        <p:nvSpPr>
          <p:cNvPr id="12" name="Text 7"/>
          <p:cNvSpPr/>
          <p:nvPr/>
        </p:nvSpPr>
        <p:spPr>
          <a:xfrm>
            <a:off x="7481768" y="2693194"/>
            <a:ext cx="2388632" cy="4620220"/>
          </a:xfrm>
          <a:prstGeom prst="rect">
            <a:avLst/>
          </a:prstGeom>
          <a:noFill/>
          <a:ln/>
        </p:spPr>
        <p:txBody>
          <a:bodyPr wrap="square" rtlCol="0" anchor="t"/>
          <a:lstStyle/>
          <a:p>
            <a:pPr algn="ctr" indent="0" marL="0">
              <a:lnSpc>
                <a:spcPts val="2799"/>
              </a:lnSpc>
              <a:buNone/>
            </a:pPr>
            <a:r>
              <a:rPr lang="en-US" sz="1750" dirty="0">
                <a:solidFill>
                  <a:srgbClr val="15213F"/>
                </a:solidFill>
                <a:latin typeface="Roboto" pitchFamily="34" charset="0"/>
                <a:ea typeface="Roboto" pitchFamily="34" charset="-122"/>
                <a:cs typeface="Roboto" pitchFamily="34" charset="-120"/>
              </a:rPr>
              <a:t>Predictive analysis can identify customer segments with specific buying behaviors. By tailoring marketing and product recommendations to these segments, businesses can improve customer engagement and increase sales, Personalized marketing strategies </a:t>
            </a:r>
            <a:endParaRPr lang="en-US" sz="1750" dirty="0"/>
          </a:p>
        </p:txBody>
      </p:sp>
      <p:pic>
        <p:nvPicPr>
          <p:cNvPr id="13" name="Image 3" descr="preencoded.png">    </p:cNvPr>
          <p:cNvPicPr>
            <a:picLocks noChangeAspect="1"/>
          </p:cNvPicPr>
          <p:nvPr/>
        </p:nvPicPr>
        <p:blipFill>
          <a:blip r:embed="rId4"/>
          <a:stretch>
            <a:fillRect/>
          </a:stretch>
        </p:blipFill>
        <p:spPr>
          <a:xfrm>
            <a:off x="11175802" y="916067"/>
            <a:ext cx="444341" cy="444341"/>
          </a:xfrm>
          <a:prstGeom prst="rect">
            <a:avLst/>
          </a:prstGeom>
        </p:spPr>
      </p:pic>
      <p:sp>
        <p:nvSpPr>
          <p:cNvPr id="14" name="Text 8"/>
          <p:cNvSpPr/>
          <p:nvPr/>
        </p:nvSpPr>
        <p:spPr>
          <a:xfrm>
            <a:off x="10203656" y="1638062"/>
            <a:ext cx="2388751" cy="832961"/>
          </a:xfrm>
          <a:prstGeom prst="rect">
            <a:avLst/>
          </a:prstGeom>
          <a:noFill/>
          <a:ln/>
        </p:spPr>
        <p:txBody>
          <a:bodyPr wrap="square" rtlCol="0" anchor="t"/>
          <a:lstStyle/>
          <a:p>
            <a:pPr algn="ctr" indent="0" marL="0">
              <a:lnSpc>
                <a:spcPts val="3281"/>
              </a:lnSpc>
              <a:buNone/>
            </a:pPr>
            <a:r>
              <a:rPr lang="en-US" sz="2624" b="1" dirty="0">
                <a:solidFill>
                  <a:srgbClr val="476FD6"/>
                </a:solidFill>
                <a:latin typeface="Roboto Slab" pitchFamily="34" charset="0"/>
                <a:ea typeface="Roboto Slab" pitchFamily="34" charset="-122"/>
                <a:cs typeface="Roboto Slab" pitchFamily="34" charset="-120"/>
              </a:rPr>
              <a:t> Sales Channel Optimization</a:t>
            </a:r>
            <a:endParaRPr lang="en-US" sz="2624" dirty="0"/>
          </a:p>
        </p:txBody>
      </p:sp>
      <p:sp>
        <p:nvSpPr>
          <p:cNvPr id="15" name="Text 9"/>
          <p:cNvSpPr/>
          <p:nvPr/>
        </p:nvSpPr>
        <p:spPr>
          <a:xfrm>
            <a:off x="10203656" y="2693194"/>
            <a:ext cx="2388751" cy="3554016"/>
          </a:xfrm>
          <a:prstGeom prst="rect">
            <a:avLst/>
          </a:prstGeom>
          <a:noFill/>
          <a:ln/>
        </p:spPr>
        <p:txBody>
          <a:bodyPr wrap="square" rtlCol="0" anchor="t"/>
          <a:lstStyle/>
          <a:p>
            <a:pPr algn="ctr" indent="0" marL="0">
              <a:lnSpc>
                <a:spcPts val="2799"/>
              </a:lnSpc>
              <a:buNone/>
            </a:pPr>
            <a:r>
              <a:rPr lang="en-US" sz="1750" dirty="0">
                <a:solidFill>
                  <a:srgbClr val="15213F"/>
                </a:solidFill>
                <a:latin typeface="Roboto" pitchFamily="34" charset="0"/>
                <a:ea typeface="Roboto" pitchFamily="34" charset="-122"/>
                <a:cs typeface="Roboto" pitchFamily="34" charset="-120"/>
              </a:rPr>
              <a:t>Predictive analysis can assist in determining the most effective sales channels. By analyzing historical data, businesses can identify which sales channels, whether online, in-store, or through partnerships, yield the best results.</a:t>
            </a:r>
            <a:endParaRPr lang="en-US" sz="1750" dirty="0"/>
          </a:p>
        </p:txBody>
      </p:sp>
      <p:pic>
        <p:nvPicPr>
          <p:cNvPr id="16"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542937"/>
            <a:ext cx="7477601" cy="1388745"/>
          </a:xfrm>
          <a:prstGeom prst="rect">
            <a:avLst/>
          </a:prstGeom>
          <a:noFill/>
          <a:ln/>
        </p:spPr>
        <p:txBody>
          <a:bodyPr wrap="squar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Predictive Analysis for Customer Behaviors</a:t>
            </a:r>
            <a:endParaRPr lang="en-US" sz="4374" dirty="0"/>
          </a:p>
        </p:txBody>
      </p:sp>
      <p:sp>
        <p:nvSpPr>
          <p:cNvPr id="6" name="Text 3"/>
          <p:cNvSpPr/>
          <p:nvPr/>
        </p:nvSpPr>
        <p:spPr>
          <a:xfrm>
            <a:off x="6319599" y="4264938"/>
            <a:ext cx="7477601" cy="1421606"/>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Understanding and predicting customer behaviors is crucial for targeted marketing and personalized customer experiences. By leveraging machine learning algorithms, we can analyze customer data to predict their preferences, buying patterns, and responses to marketing campaigns.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888921"/>
            <a:ext cx="7147560" cy="694373"/>
          </a:xfrm>
          <a:prstGeom prst="rect">
            <a:avLst/>
          </a:prstGeom>
          <a:noFill/>
          <a:ln/>
        </p:spPr>
        <p:txBody>
          <a:bodyPr wrap="non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Cognos Analytics in Action</a:t>
            </a:r>
            <a:endParaRPr lang="en-US" sz="4374" dirty="0"/>
          </a:p>
        </p:txBody>
      </p:sp>
      <p:pic>
        <p:nvPicPr>
          <p:cNvPr id="5" name="Image 0" descr="preencoded.png">    </p:cNvPr>
          <p:cNvPicPr>
            <a:picLocks noChangeAspect="1"/>
          </p:cNvPicPr>
          <p:nvPr/>
        </p:nvPicPr>
        <p:blipFill>
          <a:blip r:embed="rId1"/>
          <a:stretch>
            <a:fillRect/>
          </a:stretch>
        </p:blipFill>
        <p:spPr>
          <a:xfrm>
            <a:off x="2037993" y="2166461"/>
            <a:ext cx="3156347" cy="2378035"/>
          </a:xfrm>
          <a:prstGeom prst="rect">
            <a:avLst/>
          </a:prstGeom>
        </p:spPr>
      </p:pic>
      <p:sp>
        <p:nvSpPr>
          <p:cNvPr id="6" name="Text 3"/>
          <p:cNvSpPr/>
          <p:nvPr/>
        </p:nvSpPr>
        <p:spPr>
          <a:xfrm>
            <a:off x="2037993" y="4794409"/>
            <a:ext cx="2880360" cy="347186"/>
          </a:xfrm>
          <a:prstGeom prst="rect">
            <a:avLst/>
          </a:prstGeom>
          <a:noFill/>
          <a:ln/>
        </p:spPr>
        <p:txBody>
          <a:bodyPr wrap="none" rtlCol="0" anchor="t"/>
          <a:lstStyle/>
          <a:p>
            <a:pPr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Interactive Dashboard</a:t>
            </a:r>
            <a:endParaRPr lang="en-US" sz="2187" dirty="0"/>
          </a:p>
        </p:txBody>
      </p:sp>
      <p:sp>
        <p:nvSpPr>
          <p:cNvPr id="7" name="Text 4"/>
          <p:cNvSpPr/>
          <p:nvPr/>
        </p:nvSpPr>
        <p:spPr>
          <a:xfrm>
            <a:off x="2037993" y="5363766"/>
            <a:ext cx="3156347" cy="1777008"/>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Experience the power of Cognos Analytics with its interactive dashboard that allows you to visualize and explore your data like never before.</a:t>
            </a:r>
            <a:endParaRPr lang="en-US" sz="1750" dirty="0"/>
          </a:p>
        </p:txBody>
      </p:sp>
      <p:pic>
        <p:nvPicPr>
          <p:cNvPr id="8" name="Image 1" descr="preencoded.png">    </p:cNvPr>
          <p:cNvPicPr>
            <a:picLocks noChangeAspect="1"/>
          </p:cNvPicPr>
          <p:nvPr/>
        </p:nvPicPr>
        <p:blipFill>
          <a:blip r:embed="rId2"/>
          <a:stretch>
            <a:fillRect/>
          </a:stretch>
        </p:blipFill>
        <p:spPr>
          <a:xfrm>
            <a:off x="5743932" y="2166461"/>
            <a:ext cx="3156347" cy="2236232"/>
          </a:xfrm>
          <a:prstGeom prst="rect">
            <a:avLst/>
          </a:prstGeom>
        </p:spPr>
      </p:pic>
      <p:sp>
        <p:nvSpPr>
          <p:cNvPr id="9" name="Text 5"/>
          <p:cNvSpPr/>
          <p:nvPr/>
        </p:nvSpPr>
        <p:spPr>
          <a:xfrm>
            <a:off x="5743932" y="4652605"/>
            <a:ext cx="2221944" cy="347186"/>
          </a:xfrm>
          <a:prstGeom prst="rect">
            <a:avLst/>
          </a:prstGeom>
          <a:noFill/>
          <a:ln/>
        </p:spPr>
        <p:txBody>
          <a:bodyPr wrap="none" rtlCol="0" anchor="t"/>
          <a:lstStyle/>
          <a:p>
            <a:pPr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Data Analysis</a:t>
            </a:r>
            <a:endParaRPr lang="en-US" sz="2187" dirty="0"/>
          </a:p>
        </p:txBody>
      </p:sp>
      <p:sp>
        <p:nvSpPr>
          <p:cNvPr id="10" name="Text 6"/>
          <p:cNvSpPr/>
          <p:nvPr/>
        </p:nvSpPr>
        <p:spPr>
          <a:xfrm>
            <a:off x="5743932" y="5221962"/>
            <a:ext cx="3156347" cy="1421606"/>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Uncover valuable insights and make data-driven decisions with Cognos Analytics' robust data analysis capabilities.</a:t>
            </a:r>
            <a:endParaRPr lang="en-US" sz="1750" dirty="0"/>
          </a:p>
        </p:txBody>
      </p:sp>
      <p:pic>
        <p:nvPicPr>
          <p:cNvPr id="11" name="Image 2" descr="preencoded.png">    </p:cNvPr>
          <p:cNvPicPr>
            <a:picLocks noChangeAspect="1"/>
          </p:cNvPicPr>
          <p:nvPr/>
        </p:nvPicPr>
        <p:blipFill>
          <a:blip r:embed="rId3"/>
          <a:stretch>
            <a:fillRect/>
          </a:stretch>
        </p:blipFill>
        <p:spPr>
          <a:xfrm>
            <a:off x="9449872" y="2166461"/>
            <a:ext cx="3156347" cy="1777008"/>
          </a:xfrm>
          <a:prstGeom prst="rect">
            <a:avLst/>
          </a:prstGeom>
        </p:spPr>
      </p:pic>
      <p:sp>
        <p:nvSpPr>
          <p:cNvPr id="12" name="Text 7"/>
          <p:cNvSpPr/>
          <p:nvPr/>
        </p:nvSpPr>
        <p:spPr>
          <a:xfrm>
            <a:off x="9449872" y="4193381"/>
            <a:ext cx="2545080" cy="347186"/>
          </a:xfrm>
          <a:prstGeom prst="rect">
            <a:avLst/>
          </a:prstGeom>
          <a:noFill/>
          <a:ln/>
        </p:spPr>
        <p:txBody>
          <a:bodyPr wrap="none" rtlCol="0" anchor="t"/>
          <a:lstStyle/>
          <a:p>
            <a:pPr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IBM Cloud Features</a:t>
            </a:r>
            <a:endParaRPr lang="en-US" sz="2187" dirty="0"/>
          </a:p>
        </p:txBody>
      </p:sp>
      <p:sp>
        <p:nvSpPr>
          <p:cNvPr id="13" name="Text 8"/>
          <p:cNvSpPr/>
          <p:nvPr/>
        </p:nvSpPr>
        <p:spPr>
          <a:xfrm>
            <a:off x="9449872" y="4762738"/>
            <a:ext cx="3156347" cy="1421606"/>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Leverage the scalability and security of IBM Cloud to access your Cognos Analytics platform from anywhere, anytime.</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534841"/>
            <a:ext cx="4443889" cy="694373"/>
          </a:xfrm>
          <a:prstGeom prst="rect">
            <a:avLst/>
          </a:prstGeom>
          <a:noFill/>
          <a:ln/>
        </p:spPr>
        <p:txBody>
          <a:bodyPr wrap="non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Contents</a:t>
            </a:r>
            <a:endParaRPr lang="en-US" sz="4374" dirty="0"/>
          </a:p>
        </p:txBody>
      </p:sp>
      <p:sp>
        <p:nvSpPr>
          <p:cNvPr id="6" name="Text 3"/>
          <p:cNvSpPr/>
          <p:nvPr/>
        </p:nvSpPr>
        <p:spPr>
          <a:xfrm>
            <a:off x="1188601" y="3562469"/>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Data Extraction in Jupyter Notebook</a:t>
            </a:r>
            <a:endParaRPr lang="en-US" sz="1750" dirty="0"/>
          </a:p>
        </p:txBody>
      </p:sp>
      <p:sp>
        <p:nvSpPr>
          <p:cNvPr id="7" name="Text 4"/>
          <p:cNvSpPr/>
          <p:nvPr/>
        </p:nvSpPr>
        <p:spPr>
          <a:xfrm>
            <a:off x="1188601" y="4006691"/>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Data Visualization Techniques</a:t>
            </a:r>
            <a:endParaRPr lang="en-US" sz="1750" dirty="0"/>
          </a:p>
        </p:txBody>
      </p:sp>
      <p:sp>
        <p:nvSpPr>
          <p:cNvPr id="8" name="Text 5"/>
          <p:cNvSpPr/>
          <p:nvPr/>
        </p:nvSpPr>
        <p:spPr>
          <a:xfrm>
            <a:off x="1188601" y="4450913"/>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Data Models</a:t>
            </a:r>
            <a:endParaRPr lang="en-US" sz="1750" dirty="0"/>
          </a:p>
        </p:txBody>
      </p:sp>
      <p:sp>
        <p:nvSpPr>
          <p:cNvPr id="9" name="Text 6"/>
          <p:cNvSpPr/>
          <p:nvPr/>
        </p:nvSpPr>
        <p:spPr>
          <a:xfrm>
            <a:off x="1188601" y="4895136"/>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Machine Learning Algorithms</a:t>
            </a:r>
            <a:endParaRPr lang="en-US" sz="1750" dirty="0"/>
          </a:p>
        </p:txBody>
      </p:sp>
      <p:sp>
        <p:nvSpPr>
          <p:cNvPr id="10" name="Text 7"/>
          <p:cNvSpPr/>
          <p:nvPr/>
        </p:nvSpPr>
        <p:spPr>
          <a:xfrm>
            <a:off x="1188601" y="5339358"/>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Predictive Analysis For Future Sales Trends</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6319599" y="1823918"/>
            <a:ext cx="4443889" cy="694373"/>
          </a:xfrm>
          <a:prstGeom prst="rect">
            <a:avLst/>
          </a:prstGeom>
          <a:noFill/>
          <a:ln/>
        </p:spPr>
        <p:txBody>
          <a:bodyPr wrap="non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Conclusion</a:t>
            </a:r>
            <a:endParaRPr lang="en-US" sz="4374" dirty="0"/>
          </a:p>
        </p:txBody>
      </p:sp>
      <p:sp>
        <p:nvSpPr>
          <p:cNvPr id="5" name="Text 3"/>
          <p:cNvSpPr/>
          <p:nvPr/>
        </p:nvSpPr>
        <p:spPr>
          <a:xfrm>
            <a:off x="6319599" y="2851547"/>
            <a:ext cx="7477601" cy="3554016"/>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In conclusion, the Product Sales Analysis presentation covered key aspects such as data extraction, data visualization, and the use of machine learning algorithms. We explored techniques for extracting data from various sources, visualizing data using different chart types, and utilizing Jupyter Notebook for coding and data extraction. Additionally, we discussed machine learning algorithms like Random Forest, KNN, CNN, and Gradient Descent for predictive analysis. By leveraging these tools and techniques, businesses can gain valuable insights into future sales trends and customer behaviors, enabling them to make data-driven decisions and drive growth. Thank you for your attention!</a:t>
            </a:r>
            <a:endParaRPr lang="en-US" sz="1750" dirty="0"/>
          </a:p>
        </p:txBody>
      </p:sp>
      <p:pic>
        <p:nvPicPr>
          <p:cNvPr id="6"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656987"/>
            <a:ext cx="7239000" cy="694373"/>
          </a:xfrm>
          <a:prstGeom prst="rect">
            <a:avLst/>
          </a:prstGeom>
          <a:noFill/>
          <a:ln/>
        </p:spPr>
        <p:txBody>
          <a:bodyPr wrap="non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Data Extraction Techniques</a:t>
            </a:r>
            <a:endParaRPr lang="en-US" sz="4374" dirty="0"/>
          </a:p>
        </p:txBody>
      </p:sp>
      <p:sp>
        <p:nvSpPr>
          <p:cNvPr id="5" name="Shape 3"/>
          <p:cNvSpPr/>
          <p:nvPr/>
        </p:nvSpPr>
        <p:spPr>
          <a:xfrm>
            <a:off x="2349103" y="1795701"/>
            <a:ext cx="44410" cy="5776793"/>
          </a:xfrm>
          <a:prstGeom prst="rect">
            <a:avLst/>
          </a:prstGeom>
          <a:solidFill>
            <a:srgbClr val="E7EDF9"/>
          </a:solidFill>
          <a:ln/>
        </p:spPr>
      </p:sp>
      <p:sp>
        <p:nvSpPr>
          <p:cNvPr id="6" name="Shape 4"/>
          <p:cNvSpPr/>
          <p:nvPr/>
        </p:nvSpPr>
        <p:spPr>
          <a:xfrm>
            <a:off x="2621220" y="2197001"/>
            <a:ext cx="777597" cy="44410"/>
          </a:xfrm>
          <a:prstGeom prst="rect">
            <a:avLst/>
          </a:prstGeom>
          <a:solidFill>
            <a:srgbClr val="E7EDF9"/>
          </a:solidFill>
          <a:ln/>
        </p:spPr>
      </p:sp>
      <p:sp>
        <p:nvSpPr>
          <p:cNvPr id="7" name="Shape 5"/>
          <p:cNvSpPr/>
          <p:nvPr/>
        </p:nvSpPr>
        <p:spPr>
          <a:xfrm>
            <a:off x="2121277" y="1969294"/>
            <a:ext cx="499943" cy="499943"/>
          </a:xfrm>
          <a:prstGeom prst="roundRect">
            <a:avLst>
              <a:gd name="adj" fmla="val 26667"/>
            </a:avLst>
          </a:prstGeom>
          <a:solidFill>
            <a:srgbClr val="E7EDF9"/>
          </a:solidFill>
          <a:ln/>
        </p:spPr>
      </p:sp>
      <p:sp>
        <p:nvSpPr>
          <p:cNvPr id="8" name="Text 6"/>
          <p:cNvSpPr/>
          <p:nvPr/>
        </p:nvSpPr>
        <p:spPr>
          <a:xfrm>
            <a:off x="2302609" y="2010966"/>
            <a:ext cx="137160" cy="416481"/>
          </a:xfrm>
          <a:prstGeom prst="rect">
            <a:avLst/>
          </a:prstGeom>
          <a:noFill/>
          <a:ln/>
        </p:spPr>
        <p:txBody>
          <a:bodyPr wrap="none" rtlCol="0" anchor="t"/>
          <a:lstStyle/>
          <a:p>
            <a:pPr algn="ctr" indent="0" marL="0">
              <a:lnSpc>
                <a:spcPts val="3281"/>
              </a:lnSpc>
              <a:buNone/>
            </a:pPr>
            <a:r>
              <a:rPr lang="en-US" sz="2624" dirty="0">
                <a:solidFill>
                  <a:srgbClr val="476FD6"/>
                </a:solidFill>
                <a:latin typeface="Roboto Slab" pitchFamily="34" charset="0"/>
                <a:ea typeface="Roboto Slab" pitchFamily="34" charset="-122"/>
                <a:cs typeface="Roboto Slab" pitchFamily="34" charset="-120"/>
              </a:rPr>
              <a:t>1</a:t>
            </a:r>
            <a:endParaRPr lang="en-US" sz="2624" dirty="0"/>
          </a:p>
        </p:txBody>
      </p:sp>
      <p:sp>
        <p:nvSpPr>
          <p:cNvPr id="9" name="Text 7"/>
          <p:cNvSpPr/>
          <p:nvPr/>
        </p:nvSpPr>
        <p:spPr>
          <a:xfrm>
            <a:off x="3593306" y="2017871"/>
            <a:ext cx="2221944" cy="347186"/>
          </a:xfrm>
          <a:prstGeom prst="rect">
            <a:avLst/>
          </a:prstGeom>
          <a:noFill/>
          <a:ln/>
        </p:spPr>
        <p:txBody>
          <a:bodyPr wrap="none" rtlCol="0" anchor="t"/>
          <a:lstStyle/>
          <a:p>
            <a:pPr algn="l"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Web Scraping</a:t>
            </a:r>
            <a:endParaRPr lang="en-US" sz="2187" dirty="0"/>
          </a:p>
        </p:txBody>
      </p:sp>
      <p:sp>
        <p:nvSpPr>
          <p:cNvPr id="10" name="Text 8"/>
          <p:cNvSpPr/>
          <p:nvPr/>
        </p:nvSpPr>
        <p:spPr>
          <a:xfrm>
            <a:off x="3593306" y="2587228"/>
            <a:ext cx="8999101" cy="355402"/>
          </a:xfrm>
          <a:prstGeom prst="rect">
            <a:avLst/>
          </a:prstGeom>
          <a:noFill/>
          <a:ln/>
        </p:spPr>
        <p:txBody>
          <a:bodyPr wrap="none" rtlCol="0" anchor="t"/>
          <a:lstStyle/>
          <a:p>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Extract data from websites using Python libraries like BeautifulSoup and Selenium.</a:t>
            </a:r>
            <a:endParaRPr lang="en-US" sz="1750" dirty="0"/>
          </a:p>
        </p:txBody>
      </p:sp>
      <p:sp>
        <p:nvSpPr>
          <p:cNvPr id="11" name="Shape 9"/>
          <p:cNvSpPr/>
          <p:nvPr/>
        </p:nvSpPr>
        <p:spPr>
          <a:xfrm>
            <a:off x="2621220" y="4196655"/>
            <a:ext cx="777597" cy="44410"/>
          </a:xfrm>
          <a:prstGeom prst="rect">
            <a:avLst/>
          </a:prstGeom>
          <a:solidFill>
            <a:srgbClr val="E7EDF9"/>
          </a:solidFill>
          <a:ln/>
        </p:spPr>
      </p:sp>
      <p:sp>
        <p:nvSpPr>
          <p:cNvPr id="12" name="Shape 10"/>
          <p:cNvSpPr/>
          <p:nvPr/>
        </p:nvSpPr>
        <p:spPr>
          <a:xfrm>
            <a:off x="2121277" y="3968948"/>
            <a:ext cx="499943" cy="499943"/>
          </a:xfrm>
          <a:prstGeom prst="roundRect">
            <a:avLst>
              <a:gd name="adj" fmla="val 26667"/>
            </a:avLst>
          </a:prstGeom>
          <a:solidFill>
            <a:srgbClr val="E7EDF9"/>
          </a:solidFill>
          <a:ln/>
        </p:spPr>
      </p:sp>
      <p:sp>
        <p:nvSpPr>
          <p:cNvPr id="13" name="Text 11"/>
          <p:cNvSpPr/>
          <p:nvPr/>
        </p:nvSpPr>
        <p:spPr>
          <a:xfrm>
            <a:off x="2279749" y="4010620"/>
            <a:ext cx="182880" cy="416481"/>
          </a:xfrm>
          <a:prstGeom prst="rect">
            <a:avLst/>
          </a:prstGeom>
          <a:noFill/>
          <a:ln/>
        </p:spPr>
        <p:txBody>
          <a:bodyPr wrap="none" rtlCol="0" anchor="t"/>
          <a:lstStyle/>
          <a:p>
            <a:pPr algn="ctr" indent="0" marL="0">
              <a:lnSpc>
                <a:spcPts val="3281"/>
              </a:lnSpc>
              <a:buNone/>
            </a:pPr>
            <a:r>
              <a:rPr lang="en-US" sz="2624" dirty="0">
                <a:solidFill>
                  <a:srgbClr val="476FD6"/>
                </a:solidFill>
                <a:latin typeface="Roboto Slab" pitchFamily="34" charset="0"/>
                <a:ea typeface="Roboto Slab" pitchFamily="34" charset="-122"/>
                <a:cs typeface="Roboto Slab" pitchFamily="34" charset="-120"/>
              </a:rPr>
              <a:t>2</a:t>
            </a:r>
            <a:endParaRPr lang="en-US" sz="2624" dirty="0"/>
          </a:p>
        </p:txBody>
      </p:sp>
      <p:sp>
        <p:nvSpPr>
          <p:cNvPr id="14" name="Text 12"/>
          <p:cNvSpPr/>
          <p:nvPr/>
        </p:nvSpPr>
        <p:spPr>
          <a:xfrm>
            <a:off x="3593306" y="4017526"/>
            <a:ext cx="2221944" cy="347186"/>
          </a:xfrm>
          <a:prstGeom prst="rect">
            <a:avLst/>
          </a:prstGeom>
          <a:noFill/>
          <a:ln/>
        </p:spPr>
        <p:txBody>
          <a:bodyPr wrap="none" rtlCol="0" anchor="t"/>
          <a:lstStyle/>
          <a:p>
            <a:pPr algn="l"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API Integration</a:t>
            </a:r>
            <a:endParaRPr lang="en-US" sz="2187" dirty="0"/>
          </a:p>
        </p:txBody>
      </p:sp>
      <p:sp>
        <p:nvSpPr>
          <p:cNvPr id="15" name="Text 13"/>
          <p:cNvSpPr/>
          <p:nvPr/>
        </p:nvSpPr>
        <p:spPr>
          <a:xfrm>
            <a:off x="3593306" y="4586883"/>
            <a:ext cx="8999101" cy="355402"/>
          </a:xfrm>
          <a:prstGeom prst="rect">
            <a:avLst/>
          </a:prstGeom>
          <a:noFill/>
          <a:ln/>
        </p:spPr>
        <p:txBody>
          <a:bodyPr wrap="none" rtlCol="0" anchor="t"/>
          <a:lstStyle/>
          <a:p>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Fetch data from various APIs such as social media APIs, weather APIs, and financial APIs.</a:t>
            </a:r>
            <a:endParaRPr lang="en-US" sz="1750" dirty="0"/>
          </a:p>
        </p:txBody>
      </p:sp>
      <p:sp>
        <p:nvSpPr>
          <p:cNvPr id="16" name="Shape 14"/>
          <p:cNvSpPr/>
          <p:nvPr/>
        </p:nvSpPr>
        <p:spPr>
          <a:xfrm>
            <a:off x="2621220" y="6196310"/>
            <a:ext cx="777597" cy="44410"/>
          </a:xfrm>
          <a:prstGeom prst="rect">
            <a:avLst/>
          </a:prstGeom>
          <a:solidFill>
            <a:srgbClr val="E7EDF9"/>
          </a:solidFill>
          <a:ln/>
        </p:spPr>
      </p:sp>
      <p:sp>
        <p:nvSpPr>
          <p:cNvPr id="17" name="Shape 15"/>
          <p:cNvSpPr/>
          <p:nvPr/>
        </p:nvSpPr>
        <p:spPr>
          <a:xfrm>
            <a:off x="2121277" y="5968603"/>
            <a:ext cx="499943" cy="499943"/>
          </a:xfrm>
          <a:prstGeom prst="roundRect">
            <a:avLst>
              <a:gd name="adj" fmla="val 26667"/>
            </a:avLst>
          </a:prstGeom>
          <a:solidFill>
            <a:srgbClr val="E7EDF9"/>
          </a:solidFill>
          <a:ln/>
        </p:spPr>
      </p:sp>
      <p:sp>
        <p:nvSpPr>
          <p:cNvPr id="18" name="Text 16"/>
          <p:cNvSpPr/>
          <p:nvPr/>
        </p:nvSpPr>
        <p:spPr>
          <a:xfrm>
            <a:off x="2279749" y="6010275"/>
            <a:ext cx="182880" cy="416481"/>
          </a:xfrm>
          <a:prstGeom prst="rect">
            <a:avLst/>
          </a:prstGeom>
          <a:noFill/>
          <a:ln/>
        </p:spPr>
        <p:txBody>
          <a:bodyPr wrap="none" rtlCol="0" anchor="t"/>
          <a:lstStyle/>
          <a:p>
            <a:pPr algn="ctr" indent="0" marL="0">
              <a:lnSpc>
                <a:spcPts val="3281"/>
              </a:lnSpc>
              <a:buNone/>
            </a:pPr>
            <a:r>
              <a:rPr lang="en-US" sz="2624" dirty="0">
                <a:solidFill>
                  <a:srgbClr val="476FD6"/>
                </a:solidFill>
                <a:latin typeface="Roboto Slab" pitchFamily="34" charset="0"/>
                <a:ea typeface="Roboto Slab" pitchFamily="34" charset="-122"/>
                <a:cs typeface="Roboto Slab" pitchFamily="34" charset="-120"/>
              </a:rPr>
              <a:t>3</a:t>
            </a:r>
            <a:endParaRPr lang="en-US" sz="2624" dirty="0"/>
          </a:p>
        </p:txBody>
      </p:sp>
      <p:sp>
        <p:nvSpPr>
          <p:cNvPr id="19" name="Text 17"/>
          <p:cNvSpPr/>
          <p:nvPr/>
        </p:nvSpPr>
        <p:spPr>
          <a:xfrm>
            <a:off x="3593306" y="6017181"/>
            <a:ext cx="2225040" cy="347186"/>
          </a:xfrm>
          <a:prstGeom prst="rect">
            <a:avLst/>
          </a:prstGeom>
          <a:noFill/>
          <a:ln/>
        </p:spPr>
        <p:txBody>
          <a:bodyPr wrap="none" rtlCol="0" anchor="t"/>
          <a:lstStyle/>
          <a:p>
            <a:pPr algn="l"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Database Queries</a:t>
            </a:r>
            <a:endParaRPr lang="en-US" sz="2187" dirty="0"/>
          </a:p>
        </p:txBody>
      </p:sp>
      <p:sp>
        <p:nvSpPr>
          <p:cNvPr id="20" name="Text 18"/>
          <p:cNvSpPr/>
          <p:nvPr/>
        </p:nvSpPr>
        <p:spPr>
          <a:xfrm>
            <a:off x="3593306" y="6586538"/>
            <a:ext cx="8999101" cy="355402"/>
          </a:xfrm>
          <a:prstGeom prst="rect">
            <a:avLst/>
          </a:prstGeom>
          <a:noFill/>
          <a:ln/>
        </p:spPr>
        <p:txBody>
          <a:bodyPr wrap="none" rtlCol="0" anchor="t"/>
          <a:lstStyle/>
          <a:p>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Retrieve data from databases using Structured Query Language (SQL) queries.</a:t>
            </a:r>
            <a:endParaRPr lang="en-US" sz="1750"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542937"/>
            <a:ext cx="7477601" cy="1388745"/>
          </a:xfrm>
          <a:prstGeom prst="rect">
            <a:avLst/>
          </a:prstGeom>
          <a:noFill/>
          <a:ln/>
        </p:spPr>
        <p:txBody>
          <a:bodyPr wrap="squar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Data Extraction in Jupyter Notebook</a:t>
            </a:r>
            <a:endParaRPr lang="en-US" sz="4374" dirty="0"/>
          </a:p>
        </p:txBody>
      </p:sp>
      <p:sp>
        <p:nvSpPr>
          <p:cNvPr id="6" name="Text 3"/>
          <p:cNvSpPr/>
          <p:nvPr/>
        </p:nvSpPr>
        <p:spPr>
          <a:xfrm>
            <a:off x="833199" y="4264938"/>
            <a:ext cx="7477601" cy="1421606"/>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Data Extraction is the process of extracting data from various sources such as CSV files, web, PDF, etc. Although in some files, data can be extracted easily as in CSV, while in files like unstructured PDFs we have to perform additional tasks to extract data from PDF Python.</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1392555"/>
            <a:ext cx="7978140" cy="694373"/>
          </a:xfrm>
          <a:prstGeom prst="rect">
            <a:avLst/>
          </a:prstGeom>
          <a:noFill/>
          <a:ln/>
        </p:spPr>
        <p:txBody>
          <a:bodyPr wrap="non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Data Visualization Techniques</a:t>
            </a:r>
            <a:endParaRPr lang="en-US" sz="4374" dirty="0"/>
          </a:p>
        </p:txBody>
      </p:sp>
      <p:pic>
        <p:nvPicPr>
          <p:cNvPr id="5" name="Image 0" descr="preencoded.png">    </p:cNvPr>
          <p:cNvPicPr>
            <a:picLocks noChangeAspect="1"/>
          </p:cNvPicPr>
          <p:nvPr/>
        </p:nvPicPr>
        <p:blipFill>
          <a:blip r:embed="rId1"/>
          <a:stretch>
            <a:fillRect/>
          </a:stretch>
        </p:blipFill>
        <p:spPr>
          <a:xfrm>
            <a:off x="2037993" y="2531269"/>
            <a:ext cx="3295888" cy="2036921"/>
          </a:xfrm>
          <a:prstGeom prst="rect">
            <a:avLst/>
          </a:prstGeom>
        </p:spPr>
      </p:pic>
      <p:sp>
        <p:nvSpPr>
          <p:cNvPr id="6" name="Text 3"/>
          <p:cNvSpPr/>
          <p:nvPr/>
        </p:nvSpPr>
        <p:spPr>
          <a:xfrm>
            <a:off x="2037993" y="4845844"/>
            <a:ext cx="2221944" cy="347186"/>
          </a:xfrm>
          <a:prstGeom prst="rect">
            <a:avLst/>
          </a:prstGeom>
          <a:noFill/>
          <a:ln/>
        </p:spPr>
        <p:txBody>
          <a:bodyPr wrap="none" rtlCol="0" anchor="t"/>
          <a:lstStyle/>
          <a:p>
            <a:pPr algn="l"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NumPy</a:t>
            </a:r>
            <a:endParaRPr lang="en-US" sz="2187" dirty="0"/>
          </a:p>
        </p:txBody>
      </p:sp>
      <p:sp>
        <p:nvSpPr>
          <p:cNvPr id="7" name="Text 4"/>
          <p:cNvSpPr/>
          <p:nvPr/>
        </p:nvSpPr>
        <p:spPr>
          <a:xfrm>
            <a:off x="2037993" y="5415201"/>
            <a:ext cx="3295888" cy="710803"/>
          </a:xfrm>
          <a:prstGeom prst="rect">
            <a:avLst/>
          </a:prstGeom>
          <a:noFill/>
          <a:ln/>
        </p:spPr>
        <p:txBody>
          <a:bodyPr wrap="square" rtlCol="0" anchor="t"/>
          <a:lstStyle/>
          <a:p>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NumPy is python library used for working with arrays.</a:t>
            </a:r>
            <a:endParaRPr lang="en-US" sz="1750" dirty="0"/>
          </a:p>
        </p:txBody>
      </p:sp>
      <p:pic>
        <p:nvPicPr>
          <p:cNvPr id="8" name="Image 1" descr="preencoded.png">    </p:cNvPr>
          <p:cNvPicPr>
            <a:picLocks noChangeAspect="1"/>
          </p:cNvPicPr>
          <p:nvPr/>
        </p:nvPicPr>
        <p:blipFill>
          <a:blip r:embed="rId2"/>
          <a:stretch>
            <a:fillRect/>
          </a:stretch>
        </p:blipFill>
        <p:spPr>
          <a:xfrm>
            <a:off x="5667137" y="2531269"/>
            <a:ext cx="3296007" cy="2037040"/>
          </a:xfrm>
          <a:prstGeom prst="rect">
            <a:avLst/>
          </a:prstGeom>
        </p:spPr>
      </p:pic>
      <p:sp>
        <p:nvSpPr>
          <p:cNvPr id="9" name="Text 5"/>
          <p:cNvSpPr/>
          <p:nvPr/>
        </p:nvSpPr>
        <p:spPr>
          <a:xfrm>
            <a:off x="5667137" y="4845963"/>
            <a:ext cx="2221944" cy="347186"/>
          </a:xfrm>
          <a:prstGeom prst="rect">
            <a:avLst/>
          </a:prstGeom>
          <a:noFill/>
          <a:ln/>
        </p:spPr>
        <p:txBody>
          <a:bodyPr wrap="none" rtlCol="0" anchor="t"/>
          <a:lstStyle/>
          <a:p>
            <a:pPr algn="l"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Pandas</a:t>
            </a:r>
            <a:endParaRPr lang="en-US" sz="2187" dirty="0"/>
          </a:p>
        </p:txBody>
      </p:sp>
      <p:sp>
        <p:nvSpPr>
          <p:cNvPr id="10" name="Text 6"/>
          <p:cNvSpPr/>
          <p:nvPr/>
        </p:nvSpPr>
        <p:spPr>
          <a:xfrm>
            <a:off x="5667137" y="5415320"/>
            <a:ext cx="3296007" cy="1421606"/>
          </a:xfrm>
          <a:prstGeom prst="rect">
            <a:avLst/>
          </a:prstGeom>
          <a:noFill/>
          <a:ln/>
        </p:spPr>
        <p:txBody>
          <a:bodyPr wrap="square" rtlCol="0" anchor="t"/>
          <a:lstStyle/>
          <a:p>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Pandas is a software library written for the python programming language for data manipulation and analysis.</a:t>
            </a:r>
            <a:endParaRPr lang="en-US" sz="1750" dirty="0"/>
          </a:p>
        </p:txBody>
      </p:sp>
      <p:pic>
        <p:nvPicPr>
          <p:cNvPr id="11" name="Image 2" descr="preencoded.png">    </p:cNvPr>
          <p:cNvPicPr>
            <a:picLocks noChangeAspect="1"/>
          </p:cNvPicPr>
          <p:nvPr/>
        </p:nvPicPr>
        <p:blipFill>
          <a:blip r:embed="rId3"/>
          <a:stretch>
            <a:fillRect/>
          </a:stretch>
        </p:blipFill>
        <p:spPr>
          <a:xfrm>
            <a:off x="9296400" y="2531269"/>
            <a:ext cx="3296007" cy="2037040"/>
          </a:xfrm>
          <a:prstGeom prst="rect">
            <a:avLst/>
          </a:prstGeom>
        </p:spPr>
      </p:pic>
      <p:sp>
        <p:nvSpPr>
          <p:cNvPr id="12" name="Text 7"/>
          <p:cNvSpPr/>
          <p:nvPr/>
        </p:nvSpPr>
        <p:spPr>
          <a:xfrm>
            <a:off x="9296400" y="4845963"/>
            <a:ext cx="2221944" cy="347186"/>
          </a:xfrm>
          <a:prstGeom prst="rect">
            <a:avLst/>
          </a:prstGeom>
          <a:noFill/>
          <a:ln/>
        </p:spPr>
        <p:txBody>
          <a:bodyPr wrap="none" rtlCol="0" anchor="t"/>
          <a:lstStyle/>
          <a:p>
            <a:pPr algn="l"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Matplotlib</a:t>
            </a:r>
            <a:endParaRPr lang="en-US" sz="2187" dirty="0"/>
          </a:p>
        </p:txBody>
      </p:sp>
      <p:sp>
        <p:nvSpPr>
          <p:cNvPr id="13" name="Text 8"/>
          <p:cNvSpPr/>
          <p:nvPr/>
        </p:nvSpPr>
        <p:spPr>
          <a:xfrm>
            <a:off x="9296400" y="5415320"/>
            <a:ext cx="3296007" cy="1421606"/>
          </a:xfrm>
          <a:prstGeom prst="rect">
            <a:avLst/>
          </a:prstGeom>
          <a:noFill/>
          <a:ln/>
        </p:spPr>
        <p:txBody>
          <a:bodyPr wrap="square" rtlCol="0" anchor="t"/>
          <a:lstStyle/>
          <a:p>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Matplotlib is comprehensive library for creating static, animated, and interactive visualizations in python.</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534722"/>
            <a:ext cx="4443889" cy="694373"/>
          </a:xfrm>
          <a:prstGeom prst="rect">
            <a:avLst/>
          </a:prstGeom>
          <a:noFill/>
          <a:ln/>
        </p:spPr>
        <p:txBody>
          <a:bodyPr wrap="non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NumPy</a:t>
            </a:r>
            <a:endParaRPr lang="en-US" sz="4374" dirty="0"/>
          </a:p>
        </p:txBody>
      </p:sp>
      <p:sp>
        <p:nvSpPr>
          <p:cNvPr id="6" name="Text 3"/>
          <p:cNvSpPr/>
          <p:nvPr/>
        </p:nvSpPr>
        <p:spPr>
          <a:xfrm>
            <a:off x="6319599" y="3562350"/>
            <a:ext cx="7477601" cy="2132409"/>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NumPy stands for Numerical Python, and it is a fundamental package for scientific computing in Python. NumPy provides an efficient interface to store and manipulate large arrays and matrices of homogeneous data, such as numbers or characters. NumPy is built on top of the Python programming language and integrates well with other scientific computing libraries, such as SciPy, Matplotlib, Pandas, and Scikit-learn.</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712482"/>
            <a:ext cx="4443889" cy="694373"/>
          </a:xfrm>
          <a:prstGeom prst="rect">
            <a:avLst/>
          </a:prstGeom>
          <a:noFill/>
          <a:ln/>
        </p:spPr>
        <p:txBody>
          <a:bodyPr wrap="non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Pandas</a:t>
            </a:r>
            <a:endParaRPr lang="en-US" sz="4374" dirty="0"/>
          </a:p>
        </p:txBody>
      </p:sp>
      <p:sp>
        <p:nvSpPr>
          <p:cNvPr id="6" name="Text 3"/>
          <p:cNvSpPr/>
          <p:nvPr/>
        </p:nvSpPr>
        <p:spPr>
          <a:xfrm>
            <a:off x="833199" y="3740110"/>
            <a:ext cx="7477601" cy="1777008"/>
          </a:xfrm>
          <a:prstGeom prst="rect">
            <a:avLst/>
          </a:prstGeom>
          <a:noFill/>
          <a:ln/>
        </p:spPr>
        <p:txBody>
          <a:bodyPr wrap="square" rtlCol="0" anchor="t"/>
          <a:lstStyle/>
          <a:p>
            <a:pPr indent="0" marL="0">
              <a:lnSpc>
                <a:spcPts val="2799"/>
              </a:lnSpc>
              <a:buNone/>
            </a:pPr>
            <a:r>
              <a:rPr lang="en-US" sz="1750" b="1" dirty="0">
                <a:solidFill>
                  <a:srgbClr val="15213F"/>
                </a:solidFill>
                <a:latin typeface="Roboto" pitchFamily="34" charset="0"/>
                <a:ea typeface="Roboto" pitchFamily="34" charset="-122"/>
                <a:cs typeface="Roboto" pitchFamily="34" charset="-120"/>
              </a:rPr>
              <a:t>Pandas DataFrame</a:t>
            </a:r>
            <a:pPr indent="0" marL="0">
              <a:lnSpc>
                <a:spcPts val="2799"/>
              </a:lnSpc>
              <a:buNone/>
            </a:pPr>
            <a:r>
              <a:rPr lang="en-US" sz="1750" dirty="0">
                <a:solidFill>
                  <a:srgbClr val="15213F"/>
                </a:solidFill>
                <a:latin typeface="Roboto" pitchFamily="34" charset="0"/>
                <a:ea typeface="Roboto" pitchFamily="34" charset="-122"/>
                <a:cs typeface="Roboto" pitchFamily="34" charset="-120"/>
              </a:rPr>
              <a:t> is two-dimensional size-mutable, potentially heterogeneous tabular data structure with labeled axes (rows and columns). A Data frame is a two-dimensional data structure, i.e., data is aligned in a tabular fashion in rows and columns. Pandas DataFrame consists of three principal components, the </a:t>
            </a:r>
            <a:pPr indent="0" marL="0">
              <a:lnSpc>
                <a:spcPts val="2799"/>
              </a:lnSpc>
              <a:buNone/>
            </a:pPr>
            <a:r>
              <a:rPr lang="en-US" sz="1750" b="1" dirty="0">
                <a:solidFill>
                  <a:srgbClr val="15213F"/>
                </a:solidFill>
                <a:latin typeface="Roboto" pitchFamily="34" charset="0"/>
                <a:ea typeface="Roboto" pitchFamily="34" charset="-122"/>
                <a:cs typeface="Roboto" pitchFamily="34" charset="-120"/>
              </a:rPr>
              <a:t>data</a:t>
            </a:r>
            <a:pPr indent="0" marL="0">
              <a:lnSpc>
                <a:spcPts val="2799"/>
              </a:lnSpc>
              <a:buNone/>
            </a:pPr>
            <a:r>
              <a:rPr lang="en-US" sz="1750" dirty="0">
                <a:solidFill>
                  <a:srgbClr val="15213F"/>
                </a:solidFill>
                <a:latin typeface="Roboto" pitchFamily="34" charset="0"/>
                <a:ea typeface="Roboto" pitchFamily="34" charset="-122"/>
                <a:cs typeface="Roboto" pitchFamily="34" charset="-120"/>
              </a:rPr>
              <a:t>, </a:t>
            </a:r>
            <a:pPr indent="0" marL="0">
              <a:lnSpc>
                <a:spcPts val="2799"/>
              </a:lnSpc>
              <a:buNone/>
            </a:pPr>
            <a:r>
              <a:rPr lang="en-US" sz="1750" b="1" dirty="0">
                <a:solidFill>
                  <a:srgbClr val="15213F"/>
                </a:solidFill>
                <a:latin typeface="Roboto" pitchFamily="34" charset="0"/>
                <a:ea typeface="Roboto" pitchFamily="34" charset="-122"/>
                <a:cs typeface="Roboto" pitchFamily="34" charset="-120"/>
              </a:rPr>
              <a:t>rows</a:t>
            </a:r>
            <a:pPr indent="0" marL="0">
              <a:lnSpc>
                <a:spcPts val="2799"/>
              </a:lnSpc>
              <a:buNone/>
            </a:pPr>
            <a:r>
              <a:rPr lang="en-US" sz="1750" dirty="0">
                <a:solidFill>
                  <a:srgbClr val="15213F"/>
                </a:solidFill>
                <a:latin typeface="Roboto" pitchFamily="34" charset="0"/>
                <a:ea typeface="Roboto" pitchFamily="34" charset="-122"/>
                <a:cs typeface="Roboto" pitchFamily="34" charset="-120"/>
              </a:rPr>
              <a:t>, and </a:t>
            </a:r>
            <a:pPr indent="0" marL="0">
              <a:lnSpc>
                <a:spcPts val="2799"/>
              </a:lnSpc>
              <a:buNone/>
            </a:pPr>
            <a:r>
              <a:rPr lang="en-US" sz="1750" b="1" dirty="0">
                <a:solidFill>
                  <a:srgbClr val="15213F"/>
                </a:solidFill>
                <a:latin typeface="Roboto" pitchFamily="34" charset="0"/>
                <a:ea typeface="Roboto" pitchFamily="34" charset="-122"/>
                <a:cs typeface="Roboto" pitchFamily="34" charset="-120"/>
              </a:rPr>
              <a:t>columns</a:t>
            </a:r>
            <a:pPr indent="0" marL="0">
              <a:lnSpc>
                <a:spcPts val="2799"/>
              </a:lnSpc>
              <a:buNone/>
            </a:pPr>
            <a:r>
              <a:rPr lang="en-US" sz="1750" dirty="0">
                <a:solidFill>
                  <a:srgbClr val="15213F"/>
                </a:solidFill>
                <a:latin typeface="Roboto" pitchFamily="34" charset="0"/>
                <a:ea typeface="Roboto" pitchFamily="34" charset="-122"/>
                <a:cs typeface="Roboto" pitchFamily="34" charset="-120"/>
              </a:rPr>
              <a:t>.</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357080"/>
            <a:ext cx="4443889" cy="694373"/>
          </a:xfrm>
          <a:prstGeom prst="rect">
            <a:avLst/>
          </a:prstGeom>
          <a:noFill/>
          <a:ln/>
        </p:spPr>
        <p:txBody>
          <a:bodyPr wrap="non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Matplotlib</a:t>
            </a:r>
            <a:endParaRPr lang="en-US" sz="4374" dirty="0"/>
          </a:p>
        </p:txBody>
      </p:sp>
      <p:sp>
        <p:nvSpPr>
          <p:cNvPr id="6" name="Text 3"/>
          <p:cNvSpPr/>
          <p:nvPr/>
        </p:nvSpPr>
        <p:spPr>
          <a:xfrm>
            <a:off x="6319599" y="3384709"/>
            <a:ext cx="7477601" cy="2487811"/>
          </a:xfrm>
          <a:prstGeom prst="rect">
            <a:avLst/>
          </a:prstGeom>
          <a:noFill/>
          <a:ln/>
        </p:spPr>
        <p:txBody>
          <a:bodyPr wrap="square" rtlCol="0" anchor="t"/>
          <a:lstStyle/>
          <a:p>
            <a:pPr indent="0" marL="0">
              <a:lnSpc>
                <a:spcPts val="2799"/>
              </a:lnSpc>
              <a:buNone/>
            </a:pPr>
            <a:r>
              <a:rPr lang="en-US" sz="1750" dirty="0">
                <a:solidFill>
                  <a:srgbClr val="15213F"/>
                </a:solidFill>
                <a:latin typeface="Roboto" pitchFamily="34" charset="0"/>
                <a:ea typeface="Roboto" pitchFamily="34" charset="-122"/>
                <a:cs typeface="Roboto" pitchFamily="34" charset="-120"/>
              </a:rPr>
              <a:t>Matplotlib is an amazing visualization library in </a:t>
            </a:r>
            <a:pPr indent="0" marL="0">
              <a:lnSpc>
                <a:spcPts val="2799"/>
              </a:lnSpc>
              <a:buNone/>
            </a:pPr>
            <a:r>
              <a:rPr lang="en-US" sz="1750" b="1" dirty="0">
                <a:solidFill>
                  <a:srgbClr val="15213F"/>
                </a:solidFill>
                <a:latin typeface="Roboto" pitchFamily="34" charset="0"/>
                <a:ea typeface="Roboto" pitchFamily="34" charset="-122"/>
                <a:cs typeface="Roboto" pitchFamily="34" charset="-120"/>
              </a:rPr>
              <a:t>Python </a:t>
            </a:r>
            <a:pPr indent="0" marL="0">
              <a:lnSpc>
                <a:spcPts val="2799"/>
              </a:lnSpc>
              <a:buNone/>
            </a:pPr>
            <a:r>
              <a:rPr lang="en-US" sz="1750" dirty="0">
                <a:solidFill>
                  <a:srgbClr val="15213F"/>
                </a:solidFill>
                <a:latin typeface="Roboto" pitchFamily="34" charset="0"/>
                <a:ea typeface="Roboto" pitchFamily="34" charset="-122"/>
                <a:cs typeface="Roboto" pitchFamily="34" charset="-120"/>
              </a:rPr>
              <a:t>for 2D plots of arrays. Matplotlib is a multi-platform data visualization library built on NumPy arrays and designed to work with the broader SciPy stack. It was introduced by John Hunter in the year 2002. One of the greatest benefits of visualization is that it allows us visual access to huge amounts of data in easily digestible visuals. Matplotlib consists of several plots like line, bar, scatter, histogram etc.</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746760"/>
            <a:ext cx="10554414" cy="1388745"/>
          </a:xfrm>
          <a:prstGeom prst="rect">
            <a:avLst/>
          </a:prstGeom>
          <a:noFill/>
          <a:ln/>
        </p:spPr>
        <p:txBody>
          <a:bodyPr wrap="square" rtlCol="0" anchor="t"/>
          <a:lstStyle/>
          <a:p>
            <a:pPr indent="0" marL="0">
              <a:lnSpc>
                <a:spcPts val="5468"/>
              </a:lnSpc>
              <a:buNone/>
            </a:pPr>
            <a:r>
              <a:rPr lang="en-US" sz="4374" dirty="0">
                <a:solidFill>
                  <a:srgbClr val="476FD6"/>
                </a:solidFill>
                <a:latin typeface="Roboto Slab" pitchFamily="34" charset="0"/>
                <a:ea typeface="Roboto Slab" pitchFamily="34" charset="-122"/>
                <a:cs typeface="Roboto Slab" pitchFamily="34" charset="-120"/>
              </a:rPr>
              <a:t>Jupyter Notebook: Code and Data Extraction</a:t>
            </a:r>
            <a:endParaRPr lang="en-US" sz="4374" dirty="0"/>
          </a:p>
        </p:txBody>
      </p:sp>
      <p:sp>
        <p:nvSpPr>
          <p:cNvPr id="5" name="Shape 3"/>
          <p:cNvSpPr/>
          <p:nvPr/>
        </p:nvSpPr>
        <p:spPr>
          <a:xfrm>
            <a:off x="7293054" y="2579846"/>
            <a:ext cx="44410" cy="4902875"/>
          </a:xfrm>
          <a:prstGeom prst="rect">
            <a:avLst/>
          </a:prstGeom>
          <a:solidFill>
            <a:srgbClr val="E7EDF9"/>
          </a:solidFill>
          <a:ln/>
        </p:spPr>
      </p:sp>
      <p:sp>
        <p:nvSpPr>
          <p:cNvPr id="6" name="Shape 4"/>
          <p:cNvSpPr/>
          <p:nvPr/>
        </p:nvSpPr>
        <p:spPr>
          <a:xfrm>
            <a:off x="7565172" y="2981146"/>
            <a:ext cx="777597" cy="44410"/>
          </a:xfrm>
          <a:prstGeom prst="rect">
            <a:avLst/>
          </a:prstGeom>
          <a:solidFill>
            <a:srgbClr val="E7EDF9"/>
          </a:solidFill>
          <a:ln/>
        </p:spPr>
      </p:sp>
      <p:sp>
        <p:nvSpPr>
          <p:cNvPr id="7" name="Shape 5"/>
          <p:cNvSpPr/>
          <p:nvPr/>
        </p:nvSpPr>
        <p:spPr>
          <a:xfrm>
            <a:off x="7065228" y="2753439"/>
            <a:ext cx="499943" cy="499943"/>
          </a:xfrm>
          <a:prstGeom prst="roundRect">
            <a:avLst>
              <a:gd name="adj" fmla="val 26667"/>
            </a:avLst>
          </a:prstGeom>
          <a:solidFill>
            <a:srgbClr val="E7EDF9"/>
          </a:solidFill>
          <a:ln/>
        </p:spPr>
      </p:sp>
      <p:sp>
        <p:nvSpPr>
          <p:cNvPr id="8" name="Text 6"/>
          <p:cNvSpPr/>
          <p:nvPr/>
        </p:nvSpPr>
        <p:spPr>
          <a:xfrm>
            <a:off x="7246560" y="2795111"/>
            <a:ext cx="137160" cy="416481"/>
          </a:xfrm>
          <a:prstGeom prst="rect">
            <a:avLst/>
          </a:prstGeom>
          <a:noFill/>
          <a:ln/>
        </p:spPr>
        <p:txBody>
          <a:bodyPr wrap="none" rtlCol="0" anchor="t"/>
          <a:lstStyle/>
          <a:p>
            <a:pPr algn="ctr" indent="0" marL="0">
              <a:lnSpc>
                <a:spcPts val="3281"/>
              </a:lnSpc>
              <a:buNone/>
            </a:pPr>
            <a:r>
              <a:rPr lang="en-US" sz="2624" dirty="0">
                <a:solidFill>
                  <a:srgbClr val="476FD6"/>
                </a:solidFill>
                <a:latin typeface="Roboto Slab" pitchFamily="34" charset="0"/>
                <a:ea typeface="Roboto Slab" pitchFamily="34" charset="-122"/>
                <a:cs typeface="Roboto Slab" pitchFamily="34" charset="-120"/>
              </a:rPr>
              <a:t>1</a:t>
            </a:r>
            <a:endParaRPr lang="en-US" sz="2624" dirty="0"/>
          </a:p>
        </p:txBody>
      </p:sp>
      <p:sp>
        <p:nvSpPr>
          <p:cNvPr id="9" name="Text 7"/>
          <p:cNvSpPr/>
          <p:nvPr/>
        </p:nvSpPr>
        <p:spPr>
          <a:xfrm>
            <a:off x="8537258" y="2802017"/>
            <a:ext cx="4055150" cy="694373"/>
          </a:xfrm>
          <a:prstGeom prst="rect">
            <a:avLst/>
          </a:prstGeom>
          <a:noFill/>
          <a:ln/>
        </p:spPr>
        <p:txBody>
          <a:bodyPr wrap="square" rtlCol="0" anchor="t"/>
          <a:lstStyle/>
          <a:p>
            <a:pPr algn="l"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Introduction to Jupyter Notebook</a:t>
            </a:r>
            <a:endParaRPr lang="en-US" sz="2187" dirty="0"/>
          </a:p>
        </p:txBody>
      </p:sp>
      <p:sp>
        <p:nvSpPr>
          <p:cNvPr id="10" name="Text 8"/>
          <p:cNvSpPr/>
          <p:nvPr/>
        </p:nvSpPr>
        <p:spPr>
          <a:xfrm>
            <a:off x="8537258" y="3718560"/>
            <a:ext cx="4055150" cy="1066205"/>
          </a:xfrm>
          <a:prstGeom prst="rect">
            <a:avLst/>
          </a:prstGeom>
          <a:noFill/>
          <a:ln/>
        </p:spPr>
        <p:txBody>
          <a:bodyPr wrap="square" rtlCol="0" anchor="t"/>
          <a:lstStyle/>
          <a:p>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Learn the basics of Jupyter Notebook, an interactive coding environment for data analysis and visualization.</a:t>
            </a:r>
            <a:endParaRPr lang="en-US" sz="1750" dirty="0"/>
          </a:p>
        </p:txBody>
      </p:sp>
      <p:sp>
        <p:nvSpPr>
          <p:cNvPr id="11" name="Shape 9"/>
          <p:cNvSpPr/>
          <p:nvPr/>
        </p:nvSpPr>
        <p:spPr>
          <a:xfrm>
            <a:off x="6287631" y="4092000"/>
            <a:ext cx="777597" cy="44410"/>
          </a:xfrm>
          <a:prstGeom prst="rect">
            <a:avLst/>
          </a:prstGeom>
          <a:solidFill>
            <a:srgbClr val="E7EDF9"/>
          </a:solidFill>
          <a:ln/>
        </p:spPr>
      </p:sp>
      <p:sp>
        <p:nvSpPr>
          <p:cNvPr id="12" name="Shape 10"/>
          <p:cNvSpPr/>
          <p:nvPr/>
        </p:nvSpPr>
        <p:spPr>
          <a:xfrm>
            <a:off x="7065228" y="3864293"/>
            <a:ext cx="499943" cy="499943"/>
          </a:xfrm>
          <a:prstGeom prst="roundRect">
            <a:avLst>
              <a:gd name="adj" fmla="val 26667"/>
            </a:avLst>
          </a:prstGeom>
          <a:solidFill>
            <a:srgbClr val="E7EDF9"/>
          </a:solidFill>
          <a:ln/>
        </p:spPr>
      </p:sp>
      <p:sp>
        <p:nvSpPr>
          <p:cNvPr id="13" name="Text 11"/>
          <p:cNvSpPr/>
          <p:nvPr/>
        </p:nvSpPr>
        <p:spPr>
          <a:xfrm>
            <a:off x="7223700" y="3905964"/>
            <a:ext cx="182880" cy="416481"/>
          </a:xfrm>
          <a:prstGeom prst="rect">
            <a:avLst/>
          </a:prstGeom>
          <a:noFill/>
          <a:ln/>
        </p:spPr>
        <p:txBody>
          <a:bodyPr wrap="none" rtlCol="0" anchor="t"/>
          <a:lstStyle/>
          <a:p>
            <a:pPr algn="ctr" indent="0" marL="0">
              <a:lnSpc>
                <a:spcPts val="3281"/>
              </a:lnSpc>
              <a:buNone/>
            </a:pPr>
            <a:r>
              <a:rPr lang="en-US" sz="2624" dirty="0">
                <a:solidFill>
                  <a:srgbClr val="476FD6"/>
                </a:solidFill>
                <a:latin typeface="Roboto Slab" pitchFamily="34" charset="0"/>
                <a:ea typeface="Roboto Slab" pitchFamily="34" charset="-122"/>
                <a:cs typeface="Roboto Slab" pitchFamily="34" charset="-120"/>
              </a:rPr>
              <a:t>2</a:t>
            </a:r>
            <a:endParaRPr lang="en-US" sz="2624" dirty="0"/>
          </a:p>
        </p:txBody>
      </p:sp>
      <p:sp>
        <p:nvSpPr>
          <p:cNvPr id="14" name="Text 12"/>
          <p:cNvSpPr/>
          <p:nvPr/>
        </p:nvSpPr>
        <p:spPr>
          <a:xfrm>
            <a:off x="2037993" y="3912870"/>
            <a:ext cx="4055150" cy="694373"/>
          </a:xfrm>
          <a:prstGeom prst="rect">
            <a:avLst/>
          </a:prstGeom>
          <a:noFill/>
          <a:ln/>
        </p:spPr>
        <p:txBody>
          <a:bodyPr wrap="square" rtlCol="0" anchor="t"/>
          <a:lstStyle/>
          <a:p>
            <a:pPr algn="r"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Data Extraction in Jupyter Notebook</a:t>
            </a:r>
            <a:endParaRPr lang="en-US" sz="2187" dirty="0"/>
          </a:p>
        </p:txBody>
      </p:sp>
      <p:sp>
        <p:nvSpPr>
          <p:cNvPr id="15" name="Text 13"/>
          <p:cNvSpPr/>
          <p:nvPr/>
        </p:nvSpPr>
        <p:spPr>
          <a:xfrm>
            <a:off x="2037993" y="4829413"/>
            <a:ext cx="4055150" cy="1066205"/>
          </a:xfrm>
          <a:prstGeom prst="rect">
            <a:avLst/>
          </a:prstGeom>
          <a:noFill/>
          <a:ln/>
        </p:spPr>
        <p:txBody>
          <a:bodyPr wrap="square" rtlCol="0" anchor="t"/>
          <a:lstStyle/>
          <a:p>
            <a:pPr algn="r" indent="0" marL="0">
              <a:lnSpc>
                <a:spcPts val="2799"/>
              </a:lnSpc>
              <a:buNone/>
            </a:pPr>
            <a:r>
              <a:rPr lang="en-US" sz="1750" dirty="0">
                <a:solidFill>
                  <a:srgbClr val="15213F"/>
                </a:solidFill>
                <a:latin typeface="Roboto" pitchFamily="34" charset="0"/>
                <a:ea typeface="Roboto" pitchFamily="34" charset="-122"/>
                <a:cs typeface="Roboto" pitchFamily="34" charset="-120"/>
              </a:rPr>
              <a:t>Explore various methods and libraries available in Jupyter Notebook to extract data efficiently.</a:t>
            </a:r>
            <a:endParaRPr lang="en-US" sz="1750" dirty="0"/>
          </a:p>
        </p:txBody>
      </p:sp>
      <p:sp>
        <p:nvSpPr>
          <p:cNvPr id="16" name="Shape 14"/>
          <p:cNvSpPr/>
          <p:nvPr/>
        </p:nvSpPr>
        <p:spPr>
          <a:xfrm>
            <a:off x="7565172" y="5630406"/>
            <a:ext cx="777597" cy="44410"/>
          </a:xfrm>
          <a:prstGeom prst="rect">
            <a:avLst/>
          </a:prstGeom>
          <a:solidFill>
            <a:srgbClr val="E7EDF9"/>
          </a:solidFill>
          <a:ln/>
        </p:spPr>
      </p:sp>
      <p:sp>
        <p:nvSpPr>
          <p:cNvPr id="17" name="Shape 15"/>
          <p:cNvSpPr/>
          <p:nvPr/>
        </p:nvSpPr>
        <p:spPr>
          <a:xfrm>
            <a:off x="7065228" y="5402699"/>
            <a:ext cx="499943" cy="499943"/>
          </a:xfrm>
          <a:prstGeom prst="roundRect">
            <a:avLst>
              <a:gd name="adj" fmla="val 26667"/>
            </a:avLst>
          </a:prstGeom>
          <a:solidFill>
            <a:srgbClr val="E7EDF9"/>
          </a:solidFill>
          <a:ln/>
        </p:spPr>
      </p:sp>
      <p:sp>
        <p:nvSpPr>
          <p:cNvPr id="18" name="Text 16"/>
          <p:cNvSpPr/>
          <p:nvPr/>
        </p:nvSpPr>
        <p:spPr>
          <a:xfrm>
            <a:off x="7223700" y="5444371"/>
            <a:ext cx="182880" cy="416481"/>
          </a:xfrm>
          <a:prstGeom prst="rect">
            <a:avLst/>
          </a:prstGeom>
          <a:noFill/>
          <a:ln/>
        </p:spPr>
        <p:txBody>
          <a:bodyPr wrap="none" rtlCol="0" anchor="t"/>
          <a:lstStyle/>
          <a:p>
            <a:pPr algn="ctr" indent="0" marL="0">
              <a:lnSpc>
                <a:spcPts val="3281"/>
              </a:lnSpc>
              <a:buNone/>
            </a:pPr>
            <a:r>
              <a:rPr lang="en-US" sz="2624" dirty="0">
                <a:solidFill>
                  <a:srgbClr val="476FD6"/>
                </a:solidFill>
                <a:latin typeface="Roboto Slab" pitchFamily="34" charset="0"/>
                <a:ea typeface="Roboto Slab" pitchFamily="34" charset="-122"/>
                <a:cs typeface="Roboto Slab" pitchFamily="34" charset="-120"/>
              </a:rPr>
              <a:t>3</a:t>
            </a:r>
            <a:endParaRPr lang="en-US" sz="2624" dirty="0"/>
          </a:p>
        </p:txBody>
      </p:sp>
      <p:sp>
        <p:nvSpPr>
          <p:cNvPr id="19" name="Text 17"/>
          <p:cNvSpPr/>
          <p:nvPr/>
        </p:nvSpPr>
        <p:spPr>
          <a:xfrm>
            <a:off x="8537258" y="5451277"/>
            <a:ext cx="2956560" cy="347186"/>
          </a:xfrm>
          <a:prstGeom prst="rect">
            <a:avLst/>
          </a:prstGeom>
          <a:noFill/>
          <a:ln/>
        </p:spPr>
        <p:txBody>
          <a:bodyPr wrap="none" rtlCol="0" anchor="t"/>
          <a:lstStyle/>
          <a:p>
            <a:pPr algn="l" indent="0" marL="0">
              <a:lnSpc>
                <a:spcPts val="2734"/>
              </a:lnSpc>
              <a:buNone/>
            </a:pPr>
            <a:r>
              <a:rPr lang="en-US" sz="2187" dirty="0">
                <a:solidFill>
                  <a:srgbClr val="476FD6"/>
                </a:solidFill>
                <a:latin typeface="Roboto Slab" pitchFamily="34" charset="0"/>
                <a:ea typeface="Roboto Slab" pitchFamily="34" charset="-122"/>
                <a:cs typeface="Roboto Slab" pitchFamily="34" charset="-120"/>
              </a:rPr>
              <a:t>Example Code: Numpy</a:t>
            </a:r>
            <a:endParaRPr lang="en-US" sz="2187" dirty="0"/>
          </a:p>
        </p:txBody>
      </p:sp>
      <p:sp>
        <p:nvSpPr>
          <p:cNvPr id="20" name="Text 18"/>
          <p:cNvSpPr/>
          <p:nvPr/>
        </p:nvSpPr>
        <p:spPr>
          <a:xfrm>
            <a:off x="8537258" y="6020633"/>
            <a:ext cx="4055150" cy="1066205"/>
          </a:xfrm>
          <a:prstGeom prst="rect">
            <a:avLst/>
          </a:prstGeom>
          <a:noFill/>
          <a:ln/>
        </p:spPr>
        <p:txBody>
          <a:bodyPr wrap="square" rtlCol="0" anchor="t"/>
          <a:lstStyle/>
          <a:p>
            <a:pPr algn="l" indent="0" marL="0">
              <a:lnSpc>
                <a:spcPts val="2799"/>
              </a:lnSpc>
              <a:buNone/>
            </a:pPr>
            <a:r>
              <a:rPr lang="en-US" sz="1750" dirty="0">
                <a:solidFill>
                  <a:srgbClr val="15213F"/>
                </a:solidFill>
                <a:latin typeface="Roboto" pitchFamily="34" charset="0"/>
                <a:ea typeface="Roboto" pitchFamily="34" charset="-122"/>
                <a:cs typeface="Roboto" pitchFamily="34" charset="-120"/>
              </a:rPr>
              <a:t>Implement powerful numerical operations using the Numpy library for efficient data manipulation.</a:t>
            </a:r>
            <a:endParaRPr lang="en-US" sz="1750"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2023-10-11T14:59:44Z</dcterms:created>
  <dcterms:modified xsi:type="dcterms:W3CDTF">2023-10-11T14:59:44Z</dcterms:modified>
</cp:coreProperties>
</file>